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6858000" cx="9144000"/>
  <p:notesSz cx="6858000" cy="9144000"/>
  <p:embeddedFontLst>
    <p:embeddedFont>
      <p:font typeface="Corbel"/>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8" roundtripDataSignature="AMtx7mh21btBuE+8ToWjmMWVw/bz2t9T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C77B96-849F-491C-979B-E40477C3C6C4}">
  <a:tblStyle styleId="{F2C77B96-849F-491C-979B-E40477C3C6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orbel-boldItalic.fntdata"/><Relationship Id="rId106" Type="http://schemas.openxmlformats.org/officeDocument/2006/relationships/font" Target="fonts/Corbel-italic.fntdata"/><Relationship Id="rId105" Type="http://schemas.openxmlformats.org/officeDocument/2006/relationships/font" Target="fonts/Corbel-bold.fntdata"/><Relationship Id="rId104" Type="http://schemas.openxmlformats.org/officeDocument/2006/relationships/font" Target="fonts/Corbel-regular.fntdata"/><Relationship Id="rId108"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4fec5dcae_288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e4fec5dcae_288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4fec5dcae_288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e4fec5dcae_288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4fec5dcae_28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e4fec5dcae_28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4fec5dcae_288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e4fec5dcae_288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4e93aa013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e4e93aa013_3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4e93aa013_3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e4e93aa013_3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4e93aa013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e4e93aa013_3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4e93aa013_3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e4e93aa013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4e93aa013_3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e4e93aa013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4e93aa013_3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e4e93aa013_3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4fec5dcae_2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e4fec5dcae_2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4fec5dcae_26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e4fec5dcae_26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4fec5dcae_2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e4fec5dcae_26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4fec5dcae_26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e4fec5dcae_26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4fec5dcae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e4fec5dcae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4fec5dcae_1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e4fec5dcae_1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4fec5dcae_1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e4fec5dcae_1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4fec5dcae_12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e4fec5dcae_1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4fec5dcae_12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e4fec5dcae_1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4fec5dcae_12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e4fec5dcae_1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4af66101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2e4af66101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4bc46358b_1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e4bc46358b_1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4bc46358b_1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e4bc46358b_1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4fec5dcae_30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e4fec5dcae_30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4af661019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g2e4af661019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4bc46358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4bc46358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e4bc46358b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e4bc46358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4bc46358b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e4bc46358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4bc46358b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e4bc46358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4bc46358b_1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4bc46358b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4bc46358b_29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e4bc46358b_29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4bc46358b_1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e4bc46358b_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4bc46358b_1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4bc46358b_1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4bc46358b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4bc46358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4bc46358b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4bc46358b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e4bc46358b_1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e4bc46358b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4bc46358b_13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4bc46358b_1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4ef41b5a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4ef41b5a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e4ef41b5a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e4ef41b5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4ef41b5a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4ef41b5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4ef41b5a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e4ef41b5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4bc46358b_29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e4bc46358b_29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4ef41b5a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4ef41b5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4ef41b5a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e4ef41b5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4ef41b5a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e4ef41b5a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4bc46358b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e4bc46358b_3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e4e6ee38bf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e4e6ee38b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4e6ee38b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e4e6ee38bf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e4e6ee38b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e4e6ee38b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e4fec5dca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e4fec5dca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4e6ee38b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2e4e6ee38bf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4e6ee38bf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2e4e6ee38bf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4bc46358b_29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e4bc46358b_29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4e6ee38bf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e4e6ee38bf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e4e6ee38bf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e4e6ee38bf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e4fec5dcae_1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e4fec5dcae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4fec5dcae_1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e4fec5dcae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e4fec5dcae_19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e4fec5dcae_1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e4fec5dcae_1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e4fec5dcae_1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e4fec5dcae_1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e4fec5dcae_1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e4fec5dcae_1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e4fec5dcae_1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e4e6ee38bf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2e4e6ee38b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e4bc46358b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e4bc46358b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4bc46358b_29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e4bc46358b_29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e4bc46358b_1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2e4bc46358b_1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e4fec5dcae_306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e4fec5dcae_306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e4bc46358b_1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e4bc46358b_1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e4fec5dcae_30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e4fec5dcae_306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e4bc46358b_1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2e4bc46358b_1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e4fec5dcae_306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e4fec5dcae_306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4af66101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g2e4af66101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e4fec5dcae_26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e4fec5dcae_2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e4fec5dcae_26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e4fec5dcae_2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e4fec5dcae_26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e4fec5dcae_2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4bc46358b_29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e4bc46358b_29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e4fec5dcae_26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e4fec5dcae_2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e4bc46358b_1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e4bc46358b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4fec5dcae_6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2e4fec5dcae_6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e4fec5dcae_6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2e4fec5dcae_6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e4fec5dcae_6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2e4fec5dcae_6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e4fec5dcae_6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2e4fec5dcae_6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e4e6ee38b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e4e6ee38bf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e4fec5dcae_6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2e4fec5dcae_6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e4fec5dcae_6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2e4fec5dcae_6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e4bc46358b_1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e4bc46358b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4fec5dcae_288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e4fec5dcae_288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e4bc46358b_15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e4bc46358b_1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e4bc46358b_15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e4bc46358b_1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e4bc46358b_15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e4bc46358b_1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e4bc46358b_1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2e4bc46358b_1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e4bc46358b_1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g2e4bc46358b_1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e4bc46358b_1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2e4bc46358b_1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e52a0f899a_1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e52a0f899a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e4af66101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g2e4af66101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6"/>
          <p:cNvSpPr txBox="1"/>
          <p:nvPr>
            <p:ph idx="1" type="subTitle"/>
          </p:nvPr>
        </p:nvSpPr>
        <p:spPr>
          <a:xfrm>
            <a:off x="1295280" y="1340640"/>
            <a:ext cx="7597080" cy="51843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7"/>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 type="body"/>
          </p:nvPr>
        </p:nvSpPr>
        <p:spPr>
          <a:xfrm>
            <a:off x="1295280" y="134064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17"/>
          <p:cNvSpPr txBox="1"/>
          <p:nvPr>
            <p:ph idx="2"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8"/>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18"/>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18"/>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18"/>
          <p:cNvSpPr txBox="1"/>
          <p:nvPr>
            <p:ph idx="4"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9"/>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body"/>
          </p:nvPr>
        </p:nvSpPr>
        <p:spPr>
          <a:xfrm>
            <a:off x="12952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19"/>
          <p:cNvSpPr txBox="1"/>
          <p:nvPr>
            <p:ph idx="2" type="body"/>
          </p:nvPr>
        </p:nvSpPr>
        <p:spPr>
          <a:xfrm>
            <a:off x="38638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19"/>
          <p:cNvSpPr txBox="1"/>
          <p:nvPr>
            <p:ph idx="3" type="body"/>
          </p:nvPr>
        </p:nvSpPr>
        <p:spPr>
          <a:xfrm>
            <a:off x="64324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19"/>
          <p:cNvSpPr txBox="1"/>
          <p:nvPr>
            <p:ph idx="4" type="body"/>
          </p:nvPr>
        </p:nvSpPr>
        <p:spPr>
          <a:xfrm>
            <a:off x="12952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19"/>
          <p:cNvSpPr txBox="1"/>
          <p:nvPr>
            <p:ph idx="5" type="body"/>
          </p:nvPr>
        </p:nvSpPr>
        <p:spPr>
          <a:xfrm>
            <a:off x="38638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3" name="Google Shape;63;p19"/>
          <p:cNvSpPr txBox="1"/>
          <p:nvPr>
            <p:ph idx="6" type="body"/>
          </p:nvPr>
        </p:nvSpPr>
        <p:spPr>
          <a:xfrm>
            <a:off x="64324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4" name="Shape 74"/>
        <p:cNvGrpSpPr/>
        <p:nvPr/>
      </p:nvGrpSpPr>
      <p:grpSpPr>
        <a:xfrm>
          <a:off x="0" y="0"/>
          <a:ext cx="0" cy="0"/>
          <a:chOff x="0" y="0"/>
          <a:chExt cx="0" cy="0"/>
        </a:xfrm>
      </p:grpSpPr>
      <p:sp>
        <p:nvSpPr>
          <p:cNvPr id="75" name="Google Shape;75;p20"/>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subTitle"/>
          </p:nvPr>
        </p:nvSpPr>
        <p:spPr>
          <a:xfrm>
            <a:off x="1295280" y="1340640"/>
            <a:ext cx="7597080" cy="51843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7" name="Shape 77"/>
        <p:cNvGrpSpPr/>
        <p:nvPr/>
      </p:nvGrpSpPr>
      <p:grpSpPr>
        <a:xfrm>
          <a:off x="0" y="0"/>
          <a:ext cx="0" cy="0"/>
          <a:chOff x="0" y="0"/>
          <a:chExt cx="0" cy="0"/>
        </a:xfrm>
      </p:grpSpPr>
      <p:sp>
        <p:nvSpPr>
          <p:cNvPr id="78" name="Google Shape;78;p21"/>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0" name="Shape 80"/>
        <p:cNvGrpSpPr/>
        <p:nvPr/>
      </p:nvGrpSpPr>
      <p:grpSpPr>
        <a:xfrm>
          <a:off x="0" y="0"/>
          <a:ext cx="0" cy="0"/>
          <a:chOff x="0" y="0"/>
          <a:chExt cx="0" cy="0"/>
        </a:xfrm>
      </p:grpSpPr>
      <p:sp>
        <p:nvSpPr>
          <p:cNvPr id="81" name="Google Shape;81;p22"/>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3" name="Google Shape;83;p22"/>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23"/>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6" name="Shape 86"/>
        <p:cNvGrpSpPr/>
        <p:nvPr/>
      </p:nvGrpSpPr>
      <p:grpSpPr>
        <a:xfrm>
          <a:off x="0" y="0"/>
          <a:ext cx="0" cy="0"/>
          <a:chOff x="0" y="0"/>
          <a:chExt cx="0" cy="0"/>
        </a:xfrm>
      </p:grpSpPr>
      <p:sp>
        <p:nvSpPr>
          <p:cNvPr id="87" name="Google Shape;87;p24"/>
          <p:cNvSpPr txBox="1"/>
          <p:nvPr>
            <p:ph idx="1" type="subTitle"/>
          </p:nvPr>
        </p:nvSpPr>
        <p:spPr>
          <a:xfrm>
            <a:off x="2483640" y="0"/>
            <a:ext cx="4680000" cy="554652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8" name="Shape 88"/>
        <p:cNvGrpSpPr/>
        <p:nvPr/>
      </p:nvGrpSpPr>
      <p:grpSpPr>
        <a:xfrm>
          <a:off x="0" y="0"/>
          <a:ext cx="0" cy="0"/>
          <a:chOff x="0" y="0"/>
          <a:chExt cx="0" cy="0"/>
        </a:xfrm>
      </p:grpSpPr>
      <p:sp>
        <p:nvSpPr>
          <p:cNvPr id="89" name="Google Shape;89;p25"/>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 name="Google Shape;91;p25"/>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2" name="Google Shape;92;p25"/>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6"/>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6" name="Google Shape;96;p26"/>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7" name="Google Shape;97;p26"/>
          <p:cNvSpPr txBox="1"/>
          <p:nvPr>
            <p:ph idx="3"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8" name="Shape 98"/>
        <p:cNvGrpSpPr/>
        <p:nvPr/>
      </p:nvGrpSpPr>
      <p:grpSpPr>
        <a:xfrm>
          <a:off x="0" y="0"/>
          <a:ext cx="0" cy="0"/>
          <a:chOff x="0" y="0"/>
          <a:chExt cx="0" cy="0"/>
        </a:xfrm>
      </p:grpSpPr>
      <p:sp>
        <p:nvSpPr>
          <p:cNvPr id="99" name="Google Shape;99;p27"/>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7"/>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1" name="Google Shape;101;p27"/>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2" name="Google Shape;102;p27"/>
          <p:cNvSpPr txBox="1"/>
          <p:nvPr>
            <p:ph idx="3"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3" name="Shape 103"/>
        <p:cNvGrpSpPr/>
        <p:nvPr/>
      </p:nvGrpSpPr>
      <p:grpSpPr>
        <a:xfrm>
          <a:off x="0" y="0"/>
          <a:ext cx="0" cy="0"/>
          <a:chOff x="0" y="0"/>
          <a:chExt cx="0" cy="0"/>
        </a:xfrm>
      </p:grpSpPr>
      <p:sp>
        <p:nvSpPr>
          <p:cNvPr id="104" name="Google Shape;104;p28"/>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8"/>
          <p:cNvSpPr txBox="1"/>
          <p:nvPr>
            <p:ph idx="1" type="body"/>
          </p:nvPr>
        </p:nvSpPr>
        <p:spPr>
          <a:xfrm>
            <a:off x="1295280" y="134064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6" name="Google Shape;106;p28"/>
          <p:cNvSpPr txBox="1"/>
          <p:nvPr>
            <p:ph idx="2"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7" name="Shape 107"/>
        <p:cNvGrpSpPr/>
        <p:nvPr/>
      </p:nvGrpSpPr>
      <p:grpSpPr>
        <a:xfrm>
          <a:off x="0" y="0"/>
          <a:ext cx="0" cy="0"/>
          <a:chOff x="0" y="0"/>
          <a:chExt cx="0" cy="0"/>
        </a:xfrm>
      </p:grpSpPr>
      <p:sp>
        <p:nvSpPr>
          <p:cNvPr id="108" name="Google Shape;108;p29"/>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9"/>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0" name="Google Shape;110;p29"/>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29"/>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29"/>
          <p:cNvSpPr txBox="1"/>
          <p:nvPr>
            <p:ph idx="4"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3" name="Shape 113"/>
        <p:cNvGrpSpPr/>
        <p:nvPr/>
      </p:nvGrpSpPr>
      <p:grpSpPr>
        <a:xfrm>
          <a:off x="0" y="0"/>
          <a:ext cx="0" cy="0"/>
          <a:chOff x="0" y="0"/>
          <a:chExt cx="0" cy="0"/>
        </a:xfrm>
      </p:grpSpPr>
      <p:sp>
        <p:nvSpPr>
          <p:cNvPr id="114" name="Google Shape;114;p30"/>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0"/>
          <p:cNvSpPr txBox="1"/>
          <p:nvPr>
            <p:ph idx="1" type="body"/>
          </p:nvPr>
        </p:nvSpPr>
        <p:spPr>
          <a:xfrm>
            <a:off x="12952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30"/>
          <p:cNvSpPr txBox="1"/>
          <p:nvPr>
            <p:ph idx="2" type="body"/>
          </p:nvPr>
        </p:nvSpPr>
        <p:spPr>
          <a:xfrm>
            <a:off x="38638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30"/>
          <p:cNvSpPr txBox="1"/>
          <p:nvPr>
            <p:ph idx="3" type="body"/>
          </p:nvPr>
        </p:nvSpPr>
        <p:spPr>
          <a:xfrm>
            <a:off x="6432480" y="134064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8" name="Google Shape;118;p30"/>
          <p:cNvSpPr txBox="1"/>
          <p:nvPr>
            <p:ph idx="4" type="body"/>
          </p:nvPr>
        </p:nvSpPr>
        <p:spPr>
          <a:xfrm>
            <a:off x="12952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9" name="Google Shape;119;p30"/>
          <p:cNvSpPr txBox="1"/>
          <p:nvPr>
            <p:ph idx="5" type="body"/>
          </p:nvPr>
        </p:nvSpPr>
        <p:spPr>
          <a:xfrm>
            <a:off x="38638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0" name="Google Shape;120;p30"/>
          <p:cNvSpPr txBox="1"/>
          <p:nvPr>
            <p:ph idx="6" type="body"/>
          </p:nvPr>
        </p:nvSpPr>
        <p:spPr>
          <a:xfrm>
            <a:off x="6432480" y="4048920"/>
            <a:ext cx="244584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10"/>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11"/>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 name="Google Shape;26;p11"/>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2"/>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13"/>
          <p:cNvSpPr txBox="1"/>
          <p:nvPr>
            <p:ph idx="1" type="subTitle"/>
          </p:nvPr>
        </p:nvSpPr>
        <p:spPr>
          <a:xfrm>
            <a:off x="2483640" y="0"/>
            <a:ext cx="4680000" cy="554652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14"/>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14"/>
          <p:cNvSpPr txBox="1"/>
          <p:nvPr>
            <p:ph idx="2" type="body"/>
          </p:nvPr>
        </p:nvSpPr>
        <p:spPr>
          <a:xfrm>
            <a:off x="518832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 name="Google Shape;35;p14"/>
          <p:cNvSpPr txBox="1"/>
          <p:nvPr>
            <p:ph idx="3" type="body"/>
          </p:nvPr>
        </p:nvSpPr>
        <p:spPr>
          <a:xfrm>
            <a:off x="129528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15"/>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1295280" y="1340640"/>
            <a:ext cx="3707280" cy="5184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15"/>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15"/>
          <p:cNvSpPr txBox="1"/>
          <p:nvPr>
            <p:ph idx="3" type="body"/>
          </p:nvPr>
        </p:nvSpPr>
        <p:spPr>
          <a:xfrm>
            <a:off x="5188320" y="404892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6"/>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 type="body"/>
          </p:nvPr>
        </p:nvSpPr>
        <p:spPr>
          <a:xfrm>
            <a:off x="129528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16"/>
          <p:cNvSpPr txBox="1"/>
          <p:nvPr>
            <p:ph idx="2" type="body"/>
          </p:nvPr>
        </p:nvSpPr>
        <p:spPr>
          <a:xfrm>
            <a:off x="5188320" y="1340640"/>
            <a:ext cx="37072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16"/>
          <p:cNvSpPr txBox="1"/>
          <p:nvPr>
            <p:ph idx="3" type="body"/>
          </p:nvPr>
        </p:nvSpPr>
        <p:spPr>
          <a:xfrm>
            <a:off x="1295280" y="4048920"/>
            <a:ext cx="7597080" cy="2472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theme" Target="../theme/theme2.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5"/>
          <p:cNvPicPr preferRelativeResize="0"/>
          <p:nvPr/>
        </p:nvPicPr>
        <p:blipFill rotWithShape="1">
          <a:blip r:embed="rId1">
            <a:alphaModFix/>
          </a:blip>
          <a:srcRect b="80583" l="16571" r="0" t="0"/>
          <a:stretch/>
        </p:blipFill>
        <p:spPr>
          <a:xfrm>
            <a:off x="0" y="0"/>
            <a:ext cx="9143640" cy="1196280"/>
          </a:xfrm>
          <a:prstGeom prst="rect">
            <a:avLst/>
          </a:prstGeom>
          <a:noFill/>
          <a:ln>
            <a:noFill/>
          </a:ln>
        </p:spPr>
      </p:pic>
      <p:pic>
        <p:nvPicPr>
          <p:cNvPr id="7" name="Google Shape;7;p5"/>
          <p:cNvPicPr preferRelativeResize="0"/>
          <p:nvPr/>
        </p:nvPicPr>
        <p:blipFill rotWithShape="1">
          <a:blip r:embed="rId1">
            <a:alphaModFix/>
          </a:blip>
          <a:srcRect b="0" l="16571" r="0" t="19407"/>
          <a:stretch/>
        </p:blipFill>
        <p:spPr>
          <a:xfrm>
            <a:off x="0" y="1196640"/>
            <a:ext cx="9143640" cy="5661000"/>
          </a:xfrm>
          <a:prstGeom prst="rect">
            <a:avLst/>
          </a:prstGeom>
          <a:noFill/>
          <a:ln>
            <a:noFill/>
          </a:ln>
        </p:spPr>
      </p:pic>
      <p:sp>
        <p:nvSpPr>
          <p:cNvPr id="8" name="Google Shape;8;p5"/>
          <p:cNvSpPr/>
          <p:nvPr/>
        </p:nvSpPr>
        <p:spPr>
          <a:xfrm>
            <a:off x="0" y="1196640"/>
            <a:ext cx="9143640" cy="5661000"/>
          </a:xfrm>
          <a:prstGeom prst="rect">
            <a:avLst/>
          </a:prstGeom>
          <a:solidFill>
            <a:srgbClr val="FFF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5"/>
          <p:cNvSpPr/>
          <p:nvPr/>
        </p:nvSpPr>
        <p:spPr>
          <a:xfrm>
            <a:off x="0" y="116640"/>
            <a:ext cx="2555280" cy="1051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73E48"/>
                </a:solidFill>
                <a:latin typeface="Corbel"/>
                <a:ea typeface="Corbel"/>
                <a:cs typeface="Corbel"/>
                <a:sym typeface="Corbel"/>
              </a:rPr>
              <a:t>ESRG</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Embedded Systems</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Research Group</a:t>
            </a:r>
            <a:endParaRPr b="0" i="0" sz="2100" u="none" cap="none" strike="noStrike">
              <a:solidFill>
                <a:srgbClr val="000000"/>
              </a:solidFill>
              <a:latin typeface="Arial"/>
              <a:ea typeface="Arial"/>
              <a:cs typeface="Arial"/>
              <a:sym typeface="Arial"/>
            </a:endParaRPr>
          </a:p>
        </p:txBody>
      </p:sp>
      <p:pic>
        <p:nvPicPr>
          <p:cNvPr id="10" name="Google Shape;10;p5"/>
          <p:cNvPicPr preferRelativeResize="0"/>
          <p:nvPr/>
        </p:nvPicPr>
        <p:blipFill rotWithShape="1">
          <a:blip r:embed="rId2">
            <a:alphaModFix/>
          </a:blip>
          <a:srcRect b="1445" l="3803" r="37963" t="0"/>
          <a:stretch/>
        </p:blipFill>
        <p:spPr>
          <a:xfrm>
            <a:off x="0" y="1196640"/>
            <a:ext cx="1115280" cy="5661000"/>
          </a:xfrm>
          <a:prstGeom prst="rect">
            <a:avLst/>
          </a:prstGeom>
          <a:noFill/>
          <a:ln>
            <a:noFill/>
          </a:ln>
        </p:spPr>
      </p:pic>
      <p:pic>
        <p:nvPicPr>
          <p:cNvPr id="11" name="Google Shape;11;p5"/>
          <p:cNvPicPr preferRelativeResize="0"/>
          <p:nvPr/>
        </p:nvPicPr>
        <p:blipFill rotWithShape="1">
          <a:blip r:embed="rId3">
            <a:alphaModFix/>
          </a:blip>
          <a:srcRect b="0" l="0" r="0" t="0"/>
          <a:stretch/>
        </p:blipFill>
        <p:spPr>
          <a:xfrm>
            <a:off x="1115640" y="2709000"/>
            <a:ext cx="7580520" cy="3456000"/>
          </a:xfrm>
          <a:prstGeom prst="rect">
            <a:avLst/>
          </a:prstGeom>
          <a:noFill/>
          <a:ln>
            <a:noFill/>
          </a:ln>
        </p:spPr>
      </p:pic>
      <p:sp>
        <p:nvSpPr>
          <p:cNvPr id="12" name="Google Shape;12;p5"/>
          <p:cNvSpPr txBox="1"/>
          <p:nvPr>
            <p:ph type="title"/>
          </p:nvPr>
        </p:nvSpPr>
        <p:spPr>
          <a:xfrm>
            <a:off x="1115640" y="1196640"/>
            <a:ext cx="7577280" cy="146952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5"/>
          <p:cNvSpPr txBox="1"/>
          <p:nvPr>
            <p:ph idx="1" type="body"/>
          </p:nvPr>
        </p:nvSpPr>
        <p:spPr>
          <a:xfrm>
            <a:off x="4644000" y="5301360"/>
            <a:ext cx="4032000" cy="8647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5"/>
          <p:cNvSpPr txBox="1"/>
          <p:nvPr>
            <p:ph idx="12" type="sldNum"/>
          </p:nvPr>
        </p:nvSpPr>
        <p:spPr>
          <a:xfrm>
            <a:off x="7010280" y="6525360"/>
            <a:ext cx="2133360" cy="33228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pic>
        <p:nvPicPr>
          <p:cNvPr id="15" name="Google Shape;15;p5"/>
          <p:cNvPicPr preferRelativeResize="0"/>
          <p:nvPr/>
        </p:nvPicPr>
        <p:blipFill rotWithShape="1">
          <a:blip r:embed="rId4">
            <a:alphaModFix/>
          </a:blip>
          <a:srcRect b="0" l="0" r="0" t="0"/>
          <a:stretch/>
        </p:blipFill>
        <p:spPr>
          <a:xfrm>
            <a:off x="0" y="6182280"/>
            <a:ext cx="6516000" cy="6753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pic>
        <p:nvPicPr>
          <p:cNvPr id="65" name="Google Shape;65;p7"/>
          <p:cNvPicPr preferRelativeResize="0"/>
          <p:nvPr/>
        </p:nvPicPr>
        <p:blipFill rotWithShape="1">
          <a:blip r:embed="rId1">
            <a:alphaModFix/>
          </a:blip>
          <a:srcRect b="80583" l="16571" r="0" t="0"/>
          <a:stretch/>
        </p:blipFill>
        <p:spPr>
          <a:xfrm>
            <a:off x="0" y="0"/>
            <a:ext cx="9143640" cy="1196280"/>
          </a:xfrm>
          <a:prstGeom prst="rect">
            <a:avLst/>
          </a:prstGeom>
          <a:noFill/>
          <a:ln>
            <a:noFill/>
          </a:ln>
        </p:spPr>
      </p:pic>
      <p:pic>
        <p:nvPicPr>
          <p:cNvPr id="66" name="Google Shape;66;p7"/>
          <p:cNvPicPr preferRelativeResize="0"/>
          <p:nvPr/>
        </p:nvPicPr>
        <p:blipFill rotWithShape="1">
          <a:blip r:embed="rId1">
            <a:alphaModFix/>
          </a:blip>
          <a:srcRect b="0" l="16571" r="0" t="19407"/>
          <a:stretch/>
        </p:blipFill>
        <p:spPr>
          <a:xfrm>
            <a:off x="0" y="1196640"/>
            <a:ext cx="9143640" cy="5661000"/>
          </a:xfrm>
          <a:prstGeom prst="rect">
            <a:avLst/>
          </a:prstGeom>
          <a:noFill/>
          <a:ln>
            <a:noFill/>
          </a:ln>
        </p:spPr>
      </p:pic>
      <p:sp>
        <p:nvSpPr>
          <p:cNvPr id="67" name="Google Shape;67;p7"/>
          <p:cNvSpPr/>
          <p:nvPr/>
        </p:nvSpPr>
        <p:spPr>
          <a:xfrm>
            <a:off x="0" y="1196640"/>
            <a:ext cx="9143640" cy="5661000"/>
          </a:xfrm>
          <a:prstGeom prst="rect">
            <a:avLst/>
          </a:prstGeom>
          <a:solidFill>
            <a:srgbClr val="FFF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
          <p:cNvSpPr/>
          <p:nvPr/>
        </p:nvSpPr>
        <p:spPr>
          <a:xfrm>
            <a:off x="0" y="116640"/>
            <a:ext cx="2555280" cy="1051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73E48"/>
                </a:solidFill>
                <a:latin typeface="Corbel"/>
                <a:ea typeface="Corbel"/>
                <a:cs typeface="Corbel"/>
                <a:sym typeface="Corbel"/>
              </a:rPr>
              <a:t>ESRG</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Embedded Systems</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A2D3"/>
                </a:solidFill>
                <a:latin typeface="Corbel"/>
                <a:ea typeface="Corbel"/>
                <a:cs typeface="Corbel"/>
                <a:sym typeface="Corbel"/>
              </a:rPr>
              <a:t>Research Group</a:t>
            </a:r>
            <a:endParaRPr b="0" i="0" sz="2100" u="none" cap="none" strike="noStrike">
              <a:solidFill>
                <a:srgbClr val="000000"/>
              </a:solidFill>
              <a:latin typeface="Arial"/>
              <a:ea typeface="Arial"/>
              <a:cs typeface="Arial"/>
              <a:sym typeface="Arial"/>
            </a:endParaRPr>
          </a:p>
        </p:txBody>
      </p:sp>
      <p:pic>
        <p:nvPicPr>
          <p:cNvPr id="69" name="Google Shape;69;p7"/>
          <p:cNvPicPr preferRelativeResize="0"/>
          <p:nvPr/>
        </p:nvPicPr>
        <p:blipFill rotWithShape="1">
          <a:blip r:embed="rId2">
            <a:alphaModFix/>
          </a:blip>
          <a:srcRect b="1445" l="3803" r="37963" t="0"/>
          <a:stretch/>
        </p:blipFill>
        <p:spPr>
          <a:xfrm>
            <a:off x="0" y="1196640"/>
            <a:ext cx="1115280" cy="5661000"/>
          </a:xfrm>
          <a:prstGeom prst="rect">
            <a:avLst/>
          </a:prstGeom>
          <a:noFill/>
          <a:ln>
            <a:noFill/>
          </a:ln>
        </p:spPr>
      </p:pic>
      <p:sp>
        <p:nvSpPr>
          <p:cNvPr id="70" name="Google Shape;70;p7"/>
          <p:cNvSpPr txBox="1"/>
          <p:nvPr>
            <p:ph idx="1" type="body"/>
          </p:nvPr>
        </p:nvSpPr>
        <p:spPr>
          <a:xfrm>
            <a:off x="1295280" y="1340640"/>
            <a:ext cx="7597080" cy="51843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 name="Google Shape;71;p7"/>
          <p:cNvSpPr txBox="1"/>
          <p:nvPr>
            <p:ph idx="12" type="sldNum"/>
          </p:nvPr>
        </p:nvSpPr>
        <p:spPr>
          <a:xfrm>
            <a:off x="7010280" y="6525360"/>
            <a:ext cx="2133360" cy="33228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000000"/>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2" name="Google Shape;72;p7"/>
          <p:cNvSpPr txBox="1"/>
          <p:nvPr>
            <p:ph type="title"/>
          </p:nvPr>
        </p:nvSpPr>
        <p:spPr>
          <a:xfrm>
            <a:off x="2483640" y="0"/>
            <a:ext cx="4680000" cy="119628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6.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2.png"/><Relationship Id="rId6"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70.png"/><Relationship Id="rId5" Type="http://schemas.openxmlformats.org/officeDocument/2006/relationships/image" Target="../media/image66.png"/><Relationship Id="rId6"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97.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98.png"/><Relationship Id="rId5"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113.png"/><Relationship Id="rId5" Type="http://schemas.openxmlformats.org/officeDocument/2006/relationships/image" Target="../media/image1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4.png"/><Relationship Id="rId4" Type="http://schemas.openxmlformats.org/officeDocument/2006/relationships/image" Target="../media/image107.png"/><Relationship Id="rId5" Type="http://schemas.openxmlformats.org/officeDocument/2006/relationships/image" Target="../media/image1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14.png"/><Relationship Id="rId4" Type="http://schemas.openxmlformats.org/officeDocument/2006/relationships/image" Target="../media/image137.png"/><Relationship Id="rId5" Type="http://schemas.openxmlformats.org/officeDocument/2006/relationships/image" Target="../media/image117.png"/><Relationship Id="rId6"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14.png"/><Relationship Id="rId4" Type="http://schemas.openxmlformats.org/officeDocument/2006/relationships/image" Target="../media/image124.png"/><Relationship Id="rId5"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14.png"/><Relationship Id="rId4" Type="http://schemas.openxmlformats.org/officeDocument/2006/relationships/image" Target="../media/image120.png"/><Relationship Id="rId5" Type="http://schemas.openxmlformats.org/officeDocument/2006/relationships/image" Target="../media/image1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4.png"/><Relationship Id="rId4" Type="http://schemas.openxmlformats.org/officeDocument/2006/relationships/image" Target="../media/image116.png"/><Relationship Id="rId5" Type="http://schemas.openxmlformats.org/officeDocument/2006/relationships/image" Target="../media/image1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14.png"/><Relationship Id="rId4" Type="http://schemas.openxmlformats.org/officeDocument/2006/relationships/image" Target="../media/image139.png"/><Relationship Id="rId5" Type="http://schemas.openxmlformats.org/officeDocument/2006/relationships/image" Target="../media/image1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36.png"/><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25.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22.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27.png"/><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32.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46.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51.png"/><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41.png"/><Relationship Id="rId4" Type="http://schemas.openxmlformats.org/officeDocument/2006/relationships/image" Target="../media/image1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40.png"/><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14.png"/><Relationship Id="rId4" Type="http://schemas.openxmlformats.org/officeDocument/2006/relationships/image" Target="../media/image147.png"/><Relationship Id="rId5" Type="http://schemas.openxmlformats.org/officeDocument/2006/relationships/image" Target="../media/image1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14.png"/><Relationship Id="rId4" Type="http://schemas.openxmlformats.org/officeDocument/2006/relationships/image" Target="../media/image145.png"/><Relationship Id="rId5" Type="http://schemas.openxmlformats.org/officeDocument/2006/relationships/image" Target="../media/image1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14.png"/><Relationship Id="rId4" Type="http://schemas.openxmlformats.org/officeDocument/2006/relationships/image" Target="../media/image150.png"/><Relationship Id="rId5" Type="http://schemas.openxmlformats.org/officeDocument/2006/relationships/image" Target="../media/image1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
          <p:cNvSpPr txBox="1"/>
          <p:nvPr/>
        </p:nvSpPr>
        <p:spPr>
          <a:xfrm>
            <a:off x="1115640" y="2709000"/>
            <a:ext cx="4104000" cy="647640"/>
          </a:xfrm>
          <a:prstGeom prst="rect">
            <a:avLst/>
          </a:prstGeom>
          <a:solidFill>
            <a:srgbClr val="373E48">
              <a:alpha val="45490"/>
            </a:srgbClr>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Corbel"/>
                <a:ea typeface="Corbel"/>
                <a:cs typeface="Corbel"/>
                <a:sym typeface="Corbel"/>
              </a:rPr>
              <a:t>Embedded Systems</a:t>
            </a:r>
            <a:endParaRPr b="0" i="0" sz="3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sp>
        <p:nvSpPr>
          <p:cNvPr id="126" name="Google Shape;126;p1"/>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txBox="1"/>
          <p:nvPr/>
        </p:nvSpPr>
        <p:spPr>
          <a:xfrm>
            <a:off x="1115640" y="5301360"/>
            <a:ext cx="7632360" cy="864720"/>
          </a:xfrm>
          <a:prstGeom prst="rect">
            <a:avLst/>
          </a:prstGeom>
          <a:solidFill>
            <a:srgbClr val="FFFFFF">
              <a:alpha val="64313"/>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1087200" y="2097360"/>
            <a:ext cx="6652800" cy="74376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4000"/>
              <a:buFont typeface="Arial"/>
              <a:buNone/>
            </a:pPr>
            <a:r>
              <a:rPr b="1" i="1" lang="en-US" sz="4000">
                <a:latin typeface="Calibri"/>
                <a:ea typeface="Calibri"/>
                <a:cs typeface="Calibri"/>
                <a:sym typeface="Calibri"/>
              </a:rPr>
              <a:t>RocketC</a:t>
            </a:r>
            <a:endParaRPr b="0" i="0" sz="4000" u="none" cap="none" strike="noStrike">
              <a:solidFill>
                <a:srgbClr val="000000"/>
              </a:solidFill>
              <a:latin typeface="Arial"/>
              <a:ea typeface="Arial"/>
              <a:cs typeface="Arial"/>
              <a:sym typeface="Arial"/>
            </a:endParaRPr>
          </a:p>
        </p:txBody>
      </p:sp>
      <p:sp>
        <p:nvSpPr>
          <p:cNvPr id="129" name="Google Shape;129;p1"/>
          <p:cNvSpPr/>
          <p:nvPr/>
        </p:nvSpPr>
        <p:spPr>
          <a:xfrm>
            <a:off x="1605425" y="5377560"/>
            <a:ext cx="6652800" cy="7437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3800"/>
              <a:buFont typeface="Arial"/>
              <a:buNone/>
            </a:pPr>
            <a:r>
              <a:rPr i="1" lang="en-US" sz="3800">
                <a:latin typeface="Calibri"/>
                <a:ea typeface="Calibri"/>
                <a:cs typeface="Calibri"/>
                <a:sym typeface="Calibri"/>
              </a:rPr>
              <a:t>C Compiler for VeSPA</a:t>
            </a:r>
            <a:endParaRPr b="0" i="0" sz="3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e4fec5dcae_288_2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Syntactic analysis</a:t>
            </a:r>
            <a:endParaRPr b="0" i="0" sz="3600" u="none" cap="none" strike="noStrike">
              <a:solidFill>
                <a:srgbClr val="000000"/>
              </a:solidFill>
              <a:latin typeface="Arial"/>
              <a:ea typeface="Arial"/>
              <a:cs typeface="Arial"/>
              <a:sym typeface="Arial"/>
            </a:endParaRPr>
          </a:p>
        </p:txBody>
      </p:sp>
      <p:sp>
        <p:nvSpPr>
          <p:cNvPr id="199" name="Google Shape;199;g2e4fec5dcae_288_21"/>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AST Creation Methods</a:t>
            </a:r>
            <a:endParaRPr b="0" i="0" sz="1600" u="none" cap="none" strike="noStrike">
              <a:solidFill>
                <a:srgbClr val="000000"/>
              </a:solidFill>
              <a:latin typeface="Arial"/>
              <a:ea typeface="Arial"/>
              <a:cs typeface="Arial"/>
              <a:sym typeface="Arial"/>
            </a:endParaRPr>
          </a:p>
        </p:txBody>
      </p:sp>
      <p:pic>
        <p:nvPicPr>
          <p:cNvPr id="200" name="Google Shape;200;g2e4fec5dcae_288_21"/>
          <p:cNvPicPr preferRelativeResize="0"/>
          <p:nvPr/>
        </p:nvPicPr>
        <p:blipFill>
          <a:blip r:embed="rId3">
            <a:alphaModFix/>
          </a:blip>
          <a:stretch>
            <a:fillRect/>
          </a:stretch>
        </p:blipFill>
        <p:spPr>
          <a:xfrm>
            <a:off x="1370475" y="2051148"/>
            <a:ext cx="7282250" cy="377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e4fec5dcae_288_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Syntactic analysis</a:t>
            </a:r>
            <a:endParaRPr b="0" i="0" sz="3600" u="none" cap="none" strike="noStrike">
              <a:solidFill>
                <a:srgbClr val="000000"/>
              </a:solidFill>
              <a:latin typeface="Arial"/>
              <a:ea typeface="Arial"/>
              <a:cs typeface="Arial"/>
              <a:sym typeface="Arial"/>
            </a:endParaRPr>
          </a:p>
        </p:txBody>
      </p:sp>
      <p:sp>
        <p:nvSpPr>
          <p:cNvPr id="206" name="Google Shape;206;g2e4fec5dcae_288_8"/>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AST Structure</a:t>
            </a:r>
            <a:endParaRPr b="0" i="0" sz="1600" u="none" cap="none" strike="noStrike">
              <a:solidFill>
                <a:srgbClr val="000000"/>
              </a:solidFill>
              <a:latin typeface="Arial"/>
              <a:ea typeface="Arial"/>
              <a:cs typeface="Arial"/>
              <a:sym typeface="Arial"/>
            </a:endParaRPr>
          </a:p>
        </p:txBody>
      </p:sp>
      <p:pic>
        <p:nvPicPr>
          <p:cNvPr id="207" name="Google Shape;207;g2e4fec5dcae_288_8"/>
          <p:cNvPicPr preferRelativeResize="0"/>
          <p:nvPr/>
        </p:nvPicPr>
        <p:blipFill>
          <a:blip r:embed="rId3">
            <a:alphaModFix/>
          </a:blip>
          <a:stretch>
            <a:fillRect/>
          </a:stretch>
        </p:blipFill>
        <p:spPr>
          <a:xfrm>
            <a:off x="3861500" y="1453650"/>
            <a:ext cx="3686575" cy="51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e4fec5dcae_288_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Syntactic analysis</a:t>
            </a:r>
            <a:endParaRPr b="0" i="0" sz="3600" u="none" cap="none" strike="noStrike">
              <a:solidFill>
                <a:srgbClr val="000000"/>
              </a:solidFill>
              <a:latin typeface="Arial"/>
              <a:ea typeface="Arial"/>
              <a:cs typeface="Arial"/>
              <a:sym typeface="Arial"/>
            </a:endParaRPr>
          </a:p>
        </p:txBody>
      </p:sp>
      <p:sp>
        <p:nvSpPr>
          <p:cNvPr id="213" name="Google Shape;213;g2e4fec5dcae_288_0"/>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Rule Structure Example</a:t>
            </a:r>
            <a:endParaRPr b="0" i="0" sz="1600" u="none" cap="none" strike="noStrike">
              <a:solidFill>
                <a:srgbClr val="000000"/>
              </a:solidFill>
              <a:latin typeface="Arial"/>
              <a:ea typeface="Arial"/>
              <a:cs typeface="Arial"/>
              <a:sym typeface="Arial"/>
            </a:endParaRPr>
          </a:p>
        </p:txBody>
      </p:sp>
      <p:pic>
        <p:nvPicPr>
          <p:cNvPr id="214" name="Google Shape;214;g2e4fec5dcae_288_0"/>
          <p:cNvPicPr preferRelativeResize="0"/>
          <p:nvPr/>
        </p:nvPicPr>
        <p:blipFill>
          <a:blip r:embed="rId3">
            <a:alphaModFix/>
          </a:blip>
          <a:stretch>
            <a:fillRect/>
          </a:stretch>
        </p:blipFill>
        <p:spPr>
          <a:xfrm>
            <a:off x="1900325" y="1684900"/>
            <a:ext cx="5597491" cy="488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e4fec5dcae_288_2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Syntactic analysis</a:t>
            </a:r>
            <a:endParaRPr b="0" i="0" sz="3600" u="none" cap="none" strike="noStrike">
              <a:solidFill>
                <a:srgbClr val="000000"/>
              </a:solidFill>
              <a:latin typeface="Arial"/>
              <a:ea typeface="Arial"/>
              <a:cs typeface="Arial"/>
              <a:sym typeface="Arial"/>
            </a:endParaRPr>
          </a:p>
        </p:txBody>
      </p:sp>
      <p:sp>
        <p:nvSpPr>
          <p:cNvPr id="220" name="Google Shape;220;g2e4fec5dcae_288_28"/>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Rule example</a:t>
            </a:r>
            <a:endParaRPr b="0" i="0" sz="1600" u="none" cap="none" strike="noStrike">
              <a:solidFill>
                <a:srgbClr val="000000"/>
              </a:solidFill>
              <a:latin typeface="Arial"/>
              <a:ea typeface="Arial"/>
              <a:cs typeface="Arial"/>
              <a:sym typeface="Arial"/>
            </a:endParaRPr>
          </a:p>
        </p:txBody>
      </p:sp>
      <p:pic>
        <p:nvPicPr>
          <p:cNvPr id="221" name="Google Shape;221;g2e4fec5dcae_288_28"/>
          <p:cNvPicPr preferRelativeResize="0"/>
          <p:nvPr/>
        </p:nvPicPr>
        <p:blipFill>
          <a:blip r:embed="rId3">
            <a:alphaModFix/>
          </a:blip>
          <a:stretch>
            <a:fillRect/>
          </a:stretch>
        </p:blipFill>
        <p:spPr>
          <a:xfrm>
            <a:off x="1516850" y="1743650"/>
            <a:ext cx="7294918" cy="488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e4e93aa013_3_15"/>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pic>
        <p:nvPicPr>
          <p:cNvPr id="227" name="Google Shape;227;g2e4e93aa013_3_15"/>
          <p:cNvPicPr preferRelativeResize="0"/>
          <p:nvPr/>
        </p:nvPicPr>
        <p:blipFill>
          <a:blip r:embed="rId3">
            <a:alphaModFix/>
          </a:blip>
          <a:stretch>
            <a:fillRect/>
          </a:stretch>
        </p:blipFill>
        <p:spPr>
          <a:xfrm>
            <a:off x="576263" y="1655550"/>
            <a:ext cx="7991475" cy="2409825"/>
          </a:xfrm>
          <a:prstGeom prst="rect">
            <a:avLst/>
          </a:prstGeom>
          <a:noFill/>
          <a:ln>
            <a:noFill/>
          </a:ln>
        </p:spPr>
      </p:pic>
      <p:sp>
        <p:nvSpPr>
          <p:cNvPr id="228" name="Google Shape;228;g2e4e93aa013_3_15"/>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Scoped symbol table representation:</a:t>
            </a:r>
            <a:endParaRPr b="0" i="0" sz="1600" u="none" cap="none" strike="noStrike">
              <a:solidFill>
                <a:srgbClr val="000000"/>
              </a:solidFill>
              <a:latin typeface="Arial"/>
              <a:ea typeface="Arial"/>
              <a:cs typeface="Arial"/>
              <a:sym typeface="Arial"/>
            </a:endParaRPr>
          </a:p>
        </p:txBody>
      </p:sp>
      <p:pic>
        <p:nvPicPr>
          <p:cNvPr id="229" name="Google Shape;229;g2e4e93aa013_3_15"/>
          <p:cNvPicPr preferRelativeResize="0"/>
          <p:nvPr/>
        </p:nvPicPr>
        <p:blipFill>
          <a:blip r:embed="rId4">
            <a:alphaModFix/>
          </a:blip>
          <a:stretch>
            <a:fillRect/>
          </a:stretch>
        </p:blipFill>
        <p:spPr>
          <a:xfrm>
            <a:off x="1893013" y="4153150"/>
            <a:ext cx="5861283" cy="248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4e93aa013_3_65"/>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35" name="Google Shape;235;g2e4e93aa013_3_65"/>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S</a:t>
            </a:r>
            <a:r>
              <a:rPr b="1" lang="en-US" sz="1800"/>
              <a:t>ymbol table </a:t>
            </a:r>
            <a:r>
              <a:rPr b="1" lang="en-US" sz="1800"/>
              <a:t>structure</a:t>
            </a:r>
            <a:r>
              <a:rPr b="1" lang="en-US" sz="1800"/>
              <a:t>:</a:t>
            </a:r>
            <a:endParaRPr b="0" i="0" sz="1600" u="none" cap="none" strike="noStrike">
              <a:solidFill>
                <a:srgbClr val="000000"/>
              </a:solidFill>
              <a:latin typeface="Arial"/>
              <a:ea typeface="Arial"/>
              <a:cs typeface="Arial"/>
              <a:sym typeface="Arial"/>
            </a:endParaRPr>
          </a:p>
        </p:txBody>
      </p:sp>
      <p:pic>
        <p:nvPicPr>
          <p:cNvPr id="236" name="Google Shape;236;g2e4e93aa013_3_65"/>
          <p:cNvPicPr preferRelativeResize="0"/>
          <p:nvPr/>
        </p:nvPicPr>
        <p:blipFill>
          <a:blip r:embed="rId3">
            <a:alphaModFix/>
          </a:blip>
          <a:stretch>
            <a:fillRect/>
          </a:stretch>
        </p:blipFill>
        <p:spPr>
          <a:xfrm>
            <a:off x="4798200" y="1204413"/>
            <a:ext cx="4211500" cy="4028026"/>
          </a:xfrm>
          <a:prstGeom prst="rect">
            <a:avLst/>
          </a:prstGeom>
          <a:noFill/>
          <a:ln>
            <a:noFill/>
          </a:ln>
        </p:spPr>
      </p:pic>
      <p:pic>
        <p:nvPicPr>
          <p:cNvPr id="237" name="Google Shape;237;g2e4e93aa013_3_65"/>
          <p:cNvPicPr preferRelativeResize="0"/>
          <p:nvPr/>
        </p:nvPicPr>
        <p:blipFill>
          <a:blip r:embed="rId4">
            <a:alphaModFix/>
          </a:blip>
          <a:stretch>
            <a:fillRect/>
          </a:stretch>
        </p:blipFill>
        <p:spPr>
          <a:xfrm>
            <a:off x="1176225" y="1684900"/>
            <a:ext cx="2914650" cy="3067050"/>
          </a:xfrm>
          <a:prstGeom prst="rect">
            <a:avLst/>
          </a:prstGeom>
          <a:noFill/>
          <a:ln>
            <a:noFill/>
          </a:ln>
        </p:spPr>
      </p:pic>
      <p:sp>
        <p:nvSpPr>
          <p:cNvPr id="238" name="Google Shape;238;g2e4e93aa013_3_65"/>
          <p:cNvSpPr txBox="1"/>
          <p:nvPr/>
        </p:nvSpPr>
        <p:spPr>
          <a:xfrm>
            <a:off x="1111625" y="5240450"/>
            <a:ext cx="79914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US" sz="1300"/>
              <a:t>Each instance of the SymbolEntry structure represents a symbol in the symbol table.</a:t>
            </a:r>
            <a:endParaRPr sz="1300"/>
          </a:p>
          <a:p>
            <a:pPr indent="0" lvl="0" marL="0" marR="0" rtl="0" algn="l">
              <a:lnSpc>
                <a:spcPct val="100000"/>
              </a:lnSpc>
              <a:spcBef>
                <a:spcPts val="0"/>
              </a:spcBef>
              <a:spcAft>
                <a:spcPts val="0"/>
              </a:spcAft>
              <a:buClr>
                <a:srgbClr val="000000"/>
              </a:buClr>
              <a:buSzPts val="1800"/>
              <a:buFont typeface="Arial"/>
              <a:buNone/>
            </a:pPr>
            <a:r>
              <a:t/>
            </a:r>
            <a:endParaRPr sz="1300"/>
          </a:p>
          <a:p>
            <a:pPr indent="0" lvl="0" marL="0" marR="0" rtl="0" algn="l">
              <a:lnSpc>
                <a:spcPct val="100000"/>
              </a:lnSpc>
              <a:spcBef>
                <a:spcPts val="0"/>
              </a:spcBef>
              <a:spcAft>
                <a:spcPts val="0"/>
              </a:spcAft>
              <a:buClr>
                <a:srgbClr val="000000"/>
              </a:buClr>
              <a:buSzPts val="1800"/>
              <a:buFont typeface="Arial"/>
              <a:buNone/>
            </a:pPr>
            <a:r>
              <a:rPr lang="en-US" sz="1300"/>
              <a:t>For an array symbol, it includes both the memory offset and the array size.</a:t>
            </a:r>
            <a:endParaRPr sz="1300"/>
          </a:p>
          <a:p>
            <a:pPr indent="0" lvl="0" marL="0" marR="0" rtl="0" algn="l">
              <a:lnSpc>
                <a:spcPct val="100000"/>
              </a:lnSpc>
              <a:spcBef>
                <a:spcPts val="0"/>
              </a:spcBef>
              <a:spcAft>
                <a:spcPts val="0"/>
              </a:spcAft>
              <a:buClr>
                <a:srgbClr val="000000"/>
              </a:buClr>
              <a:buSzPts val="1800"/>
              <a:buFont typeface="Arial"/>
              <a:buNone/>
            </a:pPr>
            <a:r>
              <a:t/>
            </a:r>
            <a:endParaRPr sz="1300"/>
          </a:p>
          <a:p>
            <a:pPr indent="0" lvl="0" marL="0" rtl="0" algn="l">
              <a:spcBef>
                <a:spcPts val="0"/>
              </a:spcBef>
              <a:spcAft>
                <a:spcPts val="0"/>
              </a:spcAft>
              <a:buClr>
                <a:schemeClr val="dk1"/>
              </a:buClr>
              <a:buSzPts val="1100"/>
              <a:buFont typeface="Arial"/>
              <a:buNone/>
            </a:pPr>
            <a:r>
              <a:rPr lang="en-US" sz="1300"/>
              <a:t>The parameter structure is used to represent the parameters of a function, storing information about</a:t>
            </a:r>
            <a:endParaRPr sz="1300"/>
          </a:p>
          <a:p>
            <a:pPr indent="0" lvl="0" marL="0" marR="0" rtl="0" algn="l">
              <a:lnSpc>
                <a:spcPct val="100000"/>
              </a:lnSpc>
              <a:spcBef>
                <a:spcPts val="0"/>
              </a:spcBef>
              <a:spcAft>
                <a:spcPts val="0"/>
              </a:spcAft>
              <a:buClr>
                <a:srgbClr val="000000"/>
              </a:buClr>
              <a:buSzPts val="1800"/>
              <a:buFont typeface="Arial"/>
              <a:buNone/>
            </a:pPr>
            <a:r>
              <a:rPr lang="en-US" sz="1300"/>
              <a:t>each parameter</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e4e93aa013_3_2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44" name="Google Shape;244;g2e4e93aa013_3_22"/>
          <p:cNvSpPr txBox="1"/>
          <p:nvPr/>
        </p:nvSpPr>
        <p:spPr>
          <a:xfrm>
            <a:off x="11348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Hash function:</a:t>
            </a:r>
            <a:endParaRPr b="0" i="0" sz="1600" u="none" cap="none" strike="noStrike">
              <a:solidFill>
                <a:srgbClr val="000000"/>
              </a:solidFill>
              <a:latin typeface="Arial"/>
              <a:ea typeface="Arial"/>
              <a:cs typeface="Arial"/>
              <a:sym typeface="Arial"/>
            </a:endParaRPr>
          </a:p>
        </p:txBody>
      </p:sp>
      <p:sp>
        <p:nvSpPr>
          <p:cNvPr id="245" name="Google Shape;245;g2e4e93aa013_3_22"/>
          <p:cNvSpPr/>
          <p:nvPr/>
        </p:nvSpPr>
        <p:spPr>
          <a:xfrm>
            <a:off x="3656150" y="2039875"/>
            <a:ext cx="5504100" cy="2289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6" name="Google Shape;246;g2e4e93aa013_3_22"/>
          <p:cNvPicPr preferRelativeResize="0"/>
          <p:nvPr/>
        </p:nvPicPr>
        <p:blipFill>
          <a:blip r:embed="rId3">
            <a:alphaModFix/>
          </a:blip>
          <a:stretch>
            <a:fillRect/>
          </a:stretch>
        </p:blipFill>
        <p:spPr>
          <a:xfrm>
            <a:off x="3704975" y="2103337"/>
            <a:ext cx="5406449" cy="2162075"/>
          </a:xfrm>
          <a:prstGeom prst="rect">
            <a:avLst/>
          </a:prstGeom>
          <a:noFill/>
          <a:ln>
            <a:noFill/>
          </a:ln>
        </p:spPr>
      </p:pic>
      <p:pic>
        <p:nvPicPr>
          <p:cNvPr id="247" name="Google Shape;247;g2e4e93aa013_3_22"/>
          <p:cNvPicPr preferRelativeResize="0"/>
          <p:nvPr/>
        </p:nvPicPr>
        <p:blipFill>
          <a:blip r:embed="rId4">
            <a:alphaModFix/>
          </a:blip>
          <a:stretch>
            <a:fillRect/>
          </a:stretch>
        </p:blipFill>
        <p:spPr>
          <a:xfrm>
            <a:off x="181725" y="1772175"/>
            <a:ext cx="3420550" cy="443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e4e93aa013_3_3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53" name="Google Shape;253;g2e4e93aa013_3_31"/>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Fetch Symbol</a:t>
            </a:r>
            <a:endParaRPr b="0" i="0" sz="1600" u="none" cap="none" strike="noStrike">
              <a:solidFill>
                <a:srgbClr val="000000"/>
              </a:solidFill>
              <a:latin typeface="Arial"/>
              <a:ea typeface="Arial"/>
              <a:cs typeface="Arial"/>
              <a:sym typeface="Arial"/>
            </a:endParaRPr>
          </a:p>
        </p:txBody>
      </p:sp>
      <p:pic>
        <p:nvPicPr>
          <p:cNvPr id="254" name="Google Shape;254;g2e4e93aa013_3_31"/>
          <p:cNvPicPr preferRelativeResize="0"/>
          <p:nvPr/>
        </p:nvPicPr>
        <p:blipFill>
          <a:blip r:embed="rId3">
            <a:alphaModFix/>
          </a:blip>
          <a:stretch>
            <a:fillRect/>
          </a:stretch>
        </p:blipFill>
        <p:spPr>
          <a:xfrm>
            <a:off x="198550" y="1734300"/>
            <a:ext cx="4004675" cy="4396874"/>
          </a:xfrm>
          <a:prstGeom prst="rect">
            <a:avLst/>
          </a:prstGeom>
          <a:noFill/>
          <a:ln>
            <a:noFill/>
          </a:ln>
        </p:spPr>
      </p:pic>
      <p:sp>
        <p:nvSpPr>
          <p:cNvPr id="255" name="Google Shape;255;g2e4e93aa013_3_31"/>
          <p:cNvSpPr/>
          <p:nvPr/>
        </p:nvSpPr>
        <p:spPr>
          <a:xfrm>
            <a:off x="4679675" y="1532200"/>
            <a:ext cx="4199400" cy="4563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 name="Google Shape;256;g2e4e93aa013_3_31"/>
          <p:cNvPicPr preferRelativeResize="0"/>
          <p:nvPr/>
        </p:nvPicPr>
        <p:blipFill>
          <a:blip r:embed="rId4">
            <a:alphaModFix/>
          </a:blip>
          <a:stretch>
            <a:fillRect/>
          </a:stretch>
        </p:blipFill>
        <p:spPr>
          <a:xfrm>
            <a:off x="4845839" y="1615263"/>
            <a:ext cx="3867060" cy="4396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e4e93aa013_3_4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62" name="Google Shape;262;g2e4e93aa013_3_43"/>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Insert</a:t>
            </a:r>
            <a:r>
              <a:rPr b="1" lang="en-US" sz="1800"/>
              <a:t> Symbol</a:t>
            </a:r>
            <a:endParaRPr b="0" i="0" sz="1600" u="none" cap="none" strike="noStrike">
              <a:solidFill>
                <a:srgbClr val="000000"/>
              </a:solidFill>
              <a:latin typeface="Arial"/>
              <a:ea typeface="Arial"/>
              <a:cs typeface="Arial"/>
              <a:sym typeface="Arial"/>
            </a:endParaRPr>
          </a:p>
        </p:txBody>
      </p:sp>
      <p:sp>
        <p:nvSpPr>
          <p:cNvPr id="263" name="Google Shape;263;g2e4e93aa013_3_43"/>
          <p:cNvSpPr/>
          <p:nvPr/>
        </p:nvSpPr>
        <p:spPr>
          <a:xfrm>
            <a:off x="4046675" y="1532200"/>
            <a:ext cx="5035800" cy="5150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4" name="Google Shape;264;g2e4e93aa013_3_43"/>
          <p:cNvPicPr preferRelativeResize="0"/>
          <p:nvPr/>
        </p:nvPicPr>
        <p:blipFill>
          <a:blip r:embed="rId3">
            <a:alphaModFix/>
          </a:blip>
          <a:stretch>
            <a:fillRect/>
          </a:stretch>
        </p:blipFill>
        <p:spPr>
          <a:xfrm>
            <a:off x="650825" y="1658100"/>
            <a:ext cx="3233295" cy="4895100"/>
          </a:xfrm>
          <a:prstGeom prst="rect">
            <a:avLst/>
          </a:prstGeom>
          <a:noFill/>
          <a:ln>
            <a:noFill/>
          </a:ln>
        </p:spPr>
      </p:pic>
      <p:pic>
        <p:nvPicPr>
          <p:cNvPr id="265" name="Google Shape;265;g2e4e93aa013_3_43"/>
          <p:cNvPicPr preferRelativeResize="0"/>
          <p:nvPr/>
        </p:nvPicPr>
        <p:blipFill>
          <a:blip r:embed="rId4">
            <a:alphaModFix/>
          </a:blip>
          <a:stretch>
            <a:fillRect/>
          </a:stretch>
        </p:blipFill>
        <p:spPr>
          <a:xfrm>
            <a:off x="4106625" y="1575050"/>
            <a:ext cx="4892125" cy="503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e4e93aa013_3_5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71" name="Google Shape;271;g2e4e93aa013_3_53"/>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Symbol Table Traversal</a:t>
            </a:r>
            <a:endParaRPr b="0" i="0" sz="1600" u="none" cap="none" strike="noStrike">
              <a:solidFill>
                <a:srgbClr val="000000"/>
              </a:solidFill>
              <a:latin typeface="Arial"/>
              <a:ea typeface="Arial"/>
              <a:cs typeface="Arial"/>
              <a:sym typeface="Arial"/>
            </a:endParaRPr>
          </a:p>
        </p:txBody>
      </p:sp>
      <p:sp>
        <p:nvSpPr>
          <p:cNvPr id="272" name="Google Shape;272;g2e4e93aa013_3_53"/>
          <p:cNvSpPr/>
          <p:nvPr/>
        </p:nvSpPr>
        <p:spPr>
          <a:xfrm>
            <a:off x="3765900" y="1725900"/>
            <a:ext cx="5331300" cy="2796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3" name="Google Shape;273;g2e4e93aa013_3_53"/>
          <p:cNvPicPr preferRelativeResize="0"/>
          <p:nvPr/>
        </p:nvPicPr>
        <p:blipFill>
          <a:blip r:embed="rId3">
            <a:alphaModFix/>
          </a:blip>
          <a:stretch>
            <a:fillRect/>
          </a:stretch>
        </p:blipFill>
        <p:spPr>
          <a:xfrm>
            <a:off x="170850" y="1824650"/>
            <a:ext cx="3412225" cy="3879575"/>
          </a:xfrm>
          <a:prstGeom prst="rect">
            <a:avLst/>
          </a:prstGeom>
          <a:noFill/>
          <a:ln>
            <a:noFill/>
          </a:ln>
        </p:spPr>
      </p:pic>
      <p:pic>
        <p:nvPicPr>
          <p:cNvPr id="274" name="Google Shape;274;g2e4e93aa013_3_53"/>
          <p:cNvPicPr preferRelativeResize="0"/>
          <p:nvPr/>
        </p:nvPicPr>
        <p:blipFill>
          <a:blip r:embed="rId4">
            <a:alphaModFix/>
          </a:blip>
          <a:stretch>
            <a:fillRect/>
          </a:stretch>
        </p:blipFill>
        <p:spPr>
          <a:xfrm>
            <a:off x="3804700" y="1757250"/>
            <a:ext cx="5253700" cy="2733900"/>
          </a:xfrm>
          <a:prstGeom prst="rect">
            <a:avLst/>
          </a:prstGeom>
          <a:noFill/>
          <a:ln>
            <a:noFill/>
          </a:ln>
        </p:spPr>
      </p:pic>
      <p:sp>
        <p:nvSpPr>
          <p:cNvPr id="275" name="Google Shape;275;g2e4e93aa013_3_53"/>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373E48"/>
                </a:solidFill>
                <a:latin typeface="Corbel"/>
                <a:ea typeface="Corbel"/>
                <a:cs typeface="Corbel"/>
                <a:sym typeface="Corbel"/>
              </a:rPr>
              <a:t>Agenda</a:t>
            </a:r>
            <a:endParaRPr b="0" i="0" sz="3600" u="none" cap="none" strike="noStrike">
              <a:solidFill>
                <a:srgbClr val="000000"/>
              </a:solidFill>
              <a:latin typeface="Arial"/>
              <a:ea typeface="Arial"/>
              <a:cs typeface="Arial"/>
              <a:sym typeface="Arial"/>
            </a:endParaRPr>
          </a:p>
        </p:txBody>
      </p:sp>
      <p:sp>
        <p:nvSpPr>
          <p:cNvPr id="135" name="Google Shape;135;p2"/>
          <p:cNvSpPr txBox="1"/>
          <p:nvPr/>
        </p:nvSpPr>
        <p:spPr>
          <a:xfrm>
            <a:off x="959225" y="1209800"/>
            <a:ext cx="4760400" cy="6357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Arial"/>
              <a:buChar char="●"/>
            </a:pPr>
            <a:r>
              <a:rPr b="1" lang="en-US" sz="2000"/>
              <a:t>Frontend</a:t>
            </a:r>
            <a:endParaRPr b="1" sz="2000"/>
          </a:p>
          <a:p>
            <a:pPr indent="-355600" lvl="1" marL="914400" marR="0" rtl="0" algn="l">
              <a:lnSpc>
                <a:spcPct val="115000"/>
              </a:lnSpc>
              <a:spcBef>
                <a:spcPts val="0"/>
              </a:spcBef>
              <a:spcAft>
                <a:spcPts val="0"/>
              </a:spcAft>
              <a:buSzPts val="2000"/>
              <a:buChar char="○"/>
            </a:pPr>
            <a:r>
              <a:rPr lang="en-US" sz="2000"/>
              <a:t>Design / Implementation</a:t>
            </a:r>
            <a:endParaRPr sz="2000"/>
          </a:p>
          <a:p>
            <a:pPr indent="-355600" lvl="2" marL="1371600" marR="0" rtl="0" algn="l">
              <a:lnSpc>
                <a:spcPct val="115000"/>
              </a:lnSpc>
              <a:spcBef>
                <a:spcPts val="0"/>
              </a:spcBef>
              <a:spcAft>
                <a:spcPts val="0"/>
              </a:spcAft>
              <a:buSzPts val="2000"/>
              <a:buChar char="■"/>
            </a:pPr>
            <a:r>
              <a:rPr lang="en-US" sz="2000"/>
              <a:t>Lexical analysis</a:t>
            </a:r>
            <a:endParaRPr sz="2000"/>
          </a:p>
          <a:p>
            <a:pPr indent="-355600" lvl="2" marL="1371600" marR="0" rtl="0" algn="l">
              <a:lnSpc>
                <a:spcPct val="115000"/>
              </a:lnSpc>
              <a:spcBef>
                <a:spcPts val="0"/>
              </a:spcBef>
              <a:spcAft>
                <a:spcPts val="0"/>
              </a:spcAft>
              <a:buSzPts val="2000"/>
              <a:buChar char="■"/>
            </a:pPr>
            <a:r>
              <a:rPr lang="en-US" sz="2000"/>
              <a:t>Syntactic analysis</a:t>
            </a:r>
            <a:endParaRPr sz="2000"/>
          </a:p>
          <a:p>
            <a:pPr indent="-355600" lvl="2" marL="1371600" marR="0" rtl="0" algn="l">
              <a:lnSpc>
                <a:spcPct val="115000"/>
              </a:lnSpc>
              <a:spcBef>
                <a:spcPts val="0"/>
              </a:spcBef>
              <a:spcAft>
                <a:spcPts val="0"/>
              </a:spcAft>
              <a:buSzPts val="2000"/>
              <a:buChar char="■"/>
            </a:pPr>
            <a:r>
              <a:rPr lang="en-US" sz="2000"/>
              <a:t>Semantic analysis</a:t>
            </a:r>
            <a:endParaRPr sz="2000"/>
          </a:p>
          <a:p>
            <a:pPr indent="0" lvl="0" marL="914400" marR="0" rtl="0" algn="l">
              <a:lnSpc>
                <a:spcPct val="115000"/>
              </a:lnSpc>
              <a:spcBef>
                <a:spcPts val="0"/>
              </a:spcBef>
              <a:spcAft>
                <a:spcPts val="0"/>
              </a:spcAft>
              <a:buNone/>
            </a:pPr>
            <a:r>
              <a:t/>
            </a:r>
            <a:endParaRPr b="1" sz="2000"/>
          </a:p>
          <a:p>
            <a:pPr indent="-355600" lvl="0" marL="457200" marR="0" rtl="0" algn="l">
              <a:lnSpc>
                <a:spcPct val="115000"/>
              </a:lnSpc>
              <a:spcBef>
                <a:spcPts val="0"/>
              </a:spcBef>
              <a:spcAft>
                <a:spcPts val="0"/>
              </a:spcAft>
              <a:buSzPts val="2000"/>
              <a:buChar char="●"/>
            </a:pPr>
            <a:r>
              <a:rPr b="1" lang="en-US" sz="2000"/>
              <a:t>Middle-end</a:t>
            </a:r>
            <a:endParaRPr b="1" sz="2000"/>
          </a:p>
          <a:p>
            <a:pPr indent="-355600" lvl="1" marL="914400" marR="0" rtl="0" algn="l">
              <a:lnSpc>
                <a:spcPct val="115000"/>
              </a:lnSpc>
              <a:spcBef>
                <a:spcPts val="0"/>
              </a:spcBef>
              <a:spcAft>
                <a:spcPts val="0"/>
              </a:spcAft>
              <a:buSzPts val="2000"/>
              <a:buChar char="○"/>
            </a:pPr>
            <a:r>
              <a:rPr lang="en-US" sz="2000"/>
              <a:t>Design / Implementation</a:t>
            </a:r>
            <a:endParaRPr sz="2000"/>
          </a:p>
          <a:p>
            <a:pPr indent="-355600" lvl="2" marL="1371600" marR="0" rtl="0" algn="l">
              <a:lnSpc>
                <a:spcPct val="115000"/>
              </a:lnSpc>
              <a:spcBef>
                <a:spcPts val="0"/>
              </a:spcBef>
              <a:spcAft>
                <a:spcPts val="0"/>
              </a:spcAft>
              <a:buSzPts val="2000"/>
              <a:buChar char="■"/>
            </a:pPr>
            <a:r>
              <a:rPr lang="en-US" sz="2000"/>
              <a:t>High-level optimizations</a:t>
            </a:r>
            <a:endParaRPr sz="2000"/>
          </a:p>
          <a:p>
            <a:pPr indent="0" lvl="0" marL="0" marR="0" rtl="0" algn="l">
              <a:lnSpc>
                <a:spcPct val="115000"/>
              </a:lnSpc>
              <a:spcBef>
                <a:spcPts val="0"/>
              </a:spcBef>
              <a:spcAft>
                <a:spcPts val="0"/>
              </a:spcAft>
              <a:buNone/>
            </a:pPr>
            <a:r>
              <a:t/>
            </a:r>
            <a:endParaRPr sz="2000"/>
          </a:p>
          <a:p>
            <a:pPr indent="-355600" lvl="0" marL="457200" marR="0" rtl="0" algn="l">
              <a:lnSpc>
                <a:spcPct val="115000"/>
              </a:lnSpc>
              <a:spcBef>
                <a:spcPts val="0"/>
              </a:spcBef>
              <a:spcAft>
                <a:spcPts val="0"/>
              </a:spcAft>
              <a:buSzPts val="2000"/>
              <a:buChar char="●"/>
            </a:pPr>
            <a:r>
              <a:rPr b="1" lang="en-US" sz="2000"/>
              <a:t>Backend</a:t>
            </a:r>
            <a:endParaRPr b="1" sz="2000"/>
          </a:p>
          <a:p>
            <a:pPr indent="-355600" lvl="1" marL="914400" marR="0" rtl="0" algn="l">
              <a:lnSpc>
                <a:spcPct val="115000"/>
              </a:lnSpc>
              <a:spcBef>
                <a:spcPts val="0"/>
              </a:spcBef>
              <a:spcAft>
                <a:spcPts val="0"/>
              </a:spcAft>
              <a:buSzPts val="2000"/>
              <a:buChar char="○"/>
            </a:pPr>
            <a:r>
              <a:rPr lang="en-US" sz="2000"/>
              <a:t>Design / Implementation</a:t>
            </a:r>
            <a:endParaRPr sz="2000"/>
          </a:p>
          <a:p>
            <a:pPr indent="-355600" lvl="2" marL="1371600" marR="0" rtl="0" algn="l">
              <a:lnSpc>
                <a:spcPct val="115000"/>
              </a:lnSpc>
              <a:spcBef>
                <a:spcPts val="0"/>
              </a:spcBef>
              <a:spcAft>
                <a:spcPts val="0"/>
              </a:spcAft>
              <a:buSzPts val="2000"/>
              <a:buChar char="■"/>
            </a:pPr>
            <a:r>
              <a:rPr lang="en-US" sz="2000"/>
              <a:t>Code Generation</a:t>
            </a:r>
            <a:endParaRPr sz="2000"/>
          </a:p>
          <a:p>
            <a:pPr indent="-355600" lvl="2" marL="1371600" marR="0" rtl="0" algn="l">
              <a:lnSpc>
                <a:spcPct val="115000"/>
              </a:lnSpc>
              <a:spcBef>
                <a:spcPts val="0"/>
              </a:spcBef>
              <a:spcAft>
                <a:spcPts val="0"/>
              </a:spcAft>
              <a:buSzPts val="2000"/>
              <a:buChar char="■"/>
            </a:pPr>
            <a:r>
              <a:rPr lang="en-US" sz="2000"/>
              <a:t>Low-level optimizations</a:t>
            </a:r>
            <a:endParaRPr sz="2000"/>
          </a:p>
          <a:p>
            <a:pPr indent="-355600" lvl="2" marL="1371600" marR="0" rtl="0" algn="l">
              <a:lnSpc>
                <a:spcPct val="115000"/>
              </a:lnSpc>
              <a:spcBef>
                <a:spcPts val="0"/>
              </a:spcBef>
              <a:spcAft>
                <a:spcPts val="0"/>
              </a:spcAft>
              <a:buSzPts val="2000"/>
              <a:buChar char="■"/>
            </a:pPr>
            <a:r>
              <a:rPr lang="en-US" sz="2000"/>
              <a:t>Assembler</a:t>
            </a:r>
            <a:endParaRPr sz="2000"/>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2"/>
          <p:cNvSpPr txBox="1"/>
          <p:nvPr/>
        </p:nvSpPr>
        <p:spPr>
          <a:xfrm>
            <a:off x="5090000" y="1196400"/>
            <a:ext cx="3857100" cy="4540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Arial"/>
              <a:buChar char="●"/>
            </a:pPr>
            <a:r>
              <a:rPr b="1" lang="en-US" sz="2000"/>
              <a:t>Verification</a:t>
            </a:r>
            <a:endParaRPr b="1" sz="2000"/>
          </a:p>
          <a:p>
            <a:pPr indent="-355600" lvl="1" marL="914400" marR="0" rtl="0" algn="l">
              <a:lnSpc>
                <a:spcPct val="115000"/>
              </a:lnSpc>
              <a:spcBef>
                <a:spcPts val="0"/>
              </a:spcBef>
              <a:spcAft>
                <a:spcPts val="0"/>
              </a:spcAft>
              <a:buSzPts val="2000"/>
              <a:buChar char="○"/>
            </a:pPr>
            <a:r>
              <a:rPr lang="en-US" sz="2000"/>
              <a:t>Lexical analysis</a:t>
            </a:r>
            <a:endParaRPr sz="2000"/>
          </a:p>
          <a:p>
            <a:pPr indent="-355600" lvl="1" marL="914400" marR="0" rtl="0" algn="l">
              <a:lnSpc>
                <a:spcPct val="115000"/>
              </a:lnSpc>
              <a:spcBef>
                <a:spcPts val="0"/>
              </a:spcBef>
              <a:spcAft>
                <a:spcPts val="0"/>
              </a:spcAft>
              <a:buSzPts val="2000"/>
              <a:buChar char="○"/>
            </a:pPr>
            <a:r>
              <a:rPr lang="en-US" sz="2000"/>
              <a:t>Syntactic</a:t>
            </a:r>
            <a:r>
              <a:rPr lang="en-US" sz="2000"/>
              <a:t> analysis</a:t>
            </a:r>
            <a:endParaRPr sz="2000"/>
          </a:p>
          <a:p>
            <a:pPr indent="-355600" lvl="1" marL="914400" marR="0" rtl="0" algn="l">
              <a:lnSpc>
                <a:spcPct val="115000"/>
              </a:lnSpc>
              <a:spcBef>
                <a:spcPts val="0"/>
              </a:spcBef>
              <a:spcAft>
                <a:spcPts val="0"/>
              </a:spcAft>
              <a:buSzPts val="2000"/>
              <a:buChar char="○"/>
            </a:pPr>
            <a:r>
              <a:rPr lang="en-US" sz="2000"/>
              <a:t>Semantic analysis</a:t>
            </a:r>
            <a:endParaRPr sz="2000"/>
          </a:p>
          <a:p>
            <a:pPr indent="-355600" lvl="1" marL="914400" marR="0" rtl="0" algn="l">
              <a:lnSpc>
                <a:spcPct val="115000"/>
              </a:lnSpc>
              <a:spcBef>
                <a:spcPts val="0"/>
              </a:spcBef>
              <a:spcAft>
                <a:spcPts val="0"/>
              </a:spcAft>
              <a:buSzPts val="2000"/>
              <a:buChar char="○"/>
            </a:pPr>
            <a:r>
              <a:rPr lang="en-US" sz="2000"/>
              <a:t>High-level optimizations</a:t>
            </a:r>
            <a:endParaRPr sz="2000"/>
          </a:p>
          <a:p>
            <a:pPr indent="-355600" lvl="1" marL="914400" marR="0" rtl="0" algn="l">
              <a:lnSpc>
                <a:spcPct val="115000"/>
              </a:lnSpc>
              <a:spcBef>
                <a:spcPts val="0"/>
              </a:spcBef>
              <a:spcAft>
                <a:spcPts val="0"/>
              </a:spcAft>
              <a:buSzPts val="2000"/>
              <a:buChar char="○"/>
            </a:pPr>
            <a:r>
              <a:rPr lang="en-US" sz="2000"/>
              <a:t>Code generation</a:t>
            </a:r>
            <a:endParaRPr sz="2000"/>
          </a:p>
          <a:p>
            <a:pPr indent="-355600" lvl="1" marL="914400" marR="0" rtl="0" algn="l">
              <a:lnSpc>
                <a:spcPct val="115000"/>
              </a:lnSpc>
              <a:spcBef>
                <a:spcPts val="0"/>
              </a:spcBef>
              <a:spcAft>
                <a:spcPts val="0"/>
              </a:spcAft>
              <a:buSzPts val="2000"/>
              <a:buChar char="○"/>
            </a:pPr>
            <a:r>
              <a:rPr lang="en-US" sz="2000"/>
              <a:t>Low-level optimizations</a:t>
            </a:r>
            <a:endParaRPr sz="2000"/>
          </a:p>
          <a:p>
            <a:pPr indent="-355600" lvl="1" marL="914400" marR="0" rtl="0" algn="l">
              <a:lnSpc>
                <a:spcPct val="115000"/>
              </a:lnSpc>
              <a:spcBef>
                <a:spcPts val="0"/>
              </a:spcBef>
              <a:spcAft>
                <a:spcPts val="0"/>
              </a:spcAft>
              <a:buSzPts val="2000"/>
              <a:buChar char="○"/>
            </a:pPr>
            <a:r>
              <a:rPr lang="en-US" sz="2000"/>
              <a:t>Assembler</a:t>
            </a:r>
            <a:endParaRPr sz="2000"/>
          </a:p>
          <a:p>
            <a:pPr indent="-355600" lvl="1" marL="914400" marR="0" rtl="0" algn="l">
              <a:lnSpc>
                <a:spcPct val="115000"/>
              </a:lnSpc>
              <a:spcBef>
                <a:spcPts val="0"/>
              </a:spcBef>
              <a:spcAft>
                <a:spcPts val="0"/>
              </a:spcAft>
              <a:buSzPts val="2000"/>
              <a:buChar char="○"/>
            </a:pPr>
            <a:r>
              <a:rPr lang="en-US" sz="2000"/>
              <a:t>VeSPA Emulator</a:t>
            </a:r>
            <a:endParaRPr sz="2000"/>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e4fec5dcae_26_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81" name="Google Shape;281;g2e4fec5dcae_26_0"/>
          <p:cNvSpPr txBox="1"/>
          <p:nvPr/>
        </p:nvSpPr>
        <p:spPr>
          <a:xfrm>
            <a:off x="1150900" y="1196400"/>
            <a:ext cx="799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Node Processing and Symbol Table Management</a:t>
            </a:r>
            <a:endParaRPr b="1" sz="1800"/>
          </a:p>
          <a:p>
            <a:pPr indent="-342900" lvl="0" marL="457200" marR="0" rtl="0" algn="l">
              <a:lnSpc>
                <a:spcPct val="100000"/>
              </a:lnSpc>
              <a:spcBef>
                <a:spcPts val="0"/>
              </a:spcBef>
              <a:spcAft>
                <a:spcPts val="0"/>
              </a:spcAft>
              <a:buSzPts val="1800"/>
              <a:buChar char="●"/>
            </a:pPr>
            <a:r>
              <a:rPr b="1" lang="en-US" sz="1800"/>
              <a:t>Variable Declaration</a:t>
            </a:r>
            <a:endParaRPr b="1" sz="1800"/>
          </a:p>
        </p:txBody>
      </p:sp>
      <p:sp>
        <p:nvSpPr>
          <p:cNvPr id="282" name="Google Shape;282;g2e4fec5dcae_26_0"/>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283" name="Google Shape;283;g2e4fec5dcae_26_0"/>
          <p:cNvPicPr preferRelativeResize="0"/>
          <p:nvPr/>
        </p:nvPicPr>
        <p:blipFill>
          <a:blip r:embed="rId3">
            <a:alphaModFix/>
          </a:blip>
          <a:stretch>
            <a:fillRect/>
          </a:stretch>
        </p:blipFill>
        <p:spPr>
          <a:xfrm>
            <a:off x="320350" y="1886700"/>
            <a:ext cx="3521174" cy="4159199"/>
          </a:xfrm>
          <a:prstGeom prst="rect">
            <a:avLst/>
          </a:prstGeom>
          <a:noFill/>
          <a:ln>
            <a:noFill/>
          </a:ln>
        </p:spPr>
      </p:pic>
      <p:pic>
        <p:nvPicPr>
          <p:cNvPr id="284" name="Google Shape;284;g2e4fec5dcae_26_0"/>
          <p:cNvPicPr preferRelativeResize="0"/>
          <p:nvPr/>
        </p:nvPicPr>
        <p:blipFill>
          <a:blip r:embed="rId4">
            <a:alphaModFix/>
          </a:blip>
          <a:stretch>
            <a:fillRect/>
          </a:stretch>
        </p:blipFill>
        <p:spPr>
          <a:xfrm>
            <a:off x="4413250" y="1730100"/>
            <a:ext cx="4387200" cy="4901850"/>
          </a:xfrm>
          <a:prstGeom prst="rect">
            <a:avLst/>
          </a:prstGeom>
          <a:noFill/>
          <a:ln>
            <a:noFill/>
          </a:ln>
        </p:spPr>
      </p:pic>
      <p:pic>
        <p:nvPicPr>
          <p:cNvPr id="285" name="Google Shape;285;g2e4fec5dcae_26_0"/>
          <p:cNvPicPr preferRelativeResize="0"/>
          <p:nvPr/>
        </p:nvPicPr>
        <p:blipFill>
          <a:blip r:embed="rId5">
            <a:alphaModFix/>
          </a:blip>
          <a:stretch>
            <a:fillRect/>
          </a:stretch>
        </p:blipFill>
        <p:spPr>
          <a:xfrm>
            <a:off x="281625" y="6036550"/>
            <a:ext cx="3891988" cy="74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e4fec5dcae_26_1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291" name="Google Shape;291;g2e4fec5dcae_26_11"/>
          <p:cNvSpPr txBox="1"/>
          <p:nvPr/>
        </p:nvSpPr>
        <p:spPr>
          <a:xfrm>
            <a:off x="1150900" y="1196400"/>
            <a:ext cx="799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Node Processing and Symbol Table Management</a:t>
            </a:r>
            <a:endParaRPr b="1" sz="1800"/>
          </a:p>
          <a:p>
            <a:pPr indent="-342900" lvl="0" marL="457200" marR="0" rtl="0" algn="l">
              <a:lnSpc>
                <a:spcPct val="100000"/>
              </a:lnSpc>
              <a:spcBef>
                <a:spcPts val="0"/>
              </a:spcBef>
              <a:spcAft>
                <a:spcPts val="0"/>
              </a:spcAft>
              <a:buSzPts val="1800"/>
              <a:buChar char="●"/>
            </a:pPr>
            <a:r>
              <a:rPr b="1" lang="en-US" sz="1800"/>
              <a:t>Variable Reference</a:t>
            </a:r>
            <a:endParaRPr b="1" sz="1800"/>
          </a:p>
        </p:txBody>
      </p:sp>
      <p:sp>
        <p:nvSpPr>
          <p:cNvPr id="292" name="Google Shape;292;g2e4fec5dcae_26_11"/>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293" name="Google Shape;293;g2e4fec5dcae_26_11"/>
          <p:cNvPicPr preferRelativeResize="0"/>
          <p:nvPr/>
        </p:nvPicPr>
        <p:blipFill>
          <a:blip r:embed="rId3">
            <a:alphaModFix/>
          </a:blip>
          <a:stretch>
            <a:fillRect/>
          </a:stretch>
        </p:blipFill>
        <p:spPr>
          <a:xfrm>
            <a:off x="429325" y="2509300"/>
            <a:ext cx="3600450" cy="2676525"/>
          </a:xfrm>
          <a:prstGeom prst="rect">
            <a:avLst/>
          </a:prstGeom>
          <a:noFill/>
          <a:ln>
            <a:noFill/>
          </a:ln>
        </p:spPr>
      </p:pic>
      <p:pic>
        <p:nvPicPr>
          <p:cNvPr id="294" name="Google Shape;294;g2e4fec5dcae_26_11"/>
          <p:cNvPicPr preferRelativeResize="0"/>
          <p:nvPr/>
        </p:nvPicPr>
        <p:blipFill>
          <a:blip r:embed="rId4">
            <a:alphaModFix/>
          </a:blip>
          <a:stretch>
            <a:fillRect/>
          </a:stretch>
        </p:blipFill>
        <p:spPr>
          <a:xfrm>
            <a:off x="4248950" y="2960800"/>
            <a:ext cx="4809425" cy="1793936"/>
          </a:xfrm>
          <a:prstGeom prst="rect">
            <a:avLst/>
          </a:prstGeom>
          <a:noFill/>
          <a:ln>
            <a:noFill/>
          </a:ln>
        </p:spPr>
      </p:pic>
      <p:sp>
        <p:nvSpPr>
          <p:cNvPr id="295" name="Google Shape;295;g2e4fec5dcae_26_11"/>
          <p:cNvSpPr/>
          <p:nvPr/>
        </p:nvSpPr>
        <p:spPr>
          <a:xfrm>
            <a:off x="2153950" y="3756300"/>
            <a:ext cx="83400" cy="13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g2e4fec5dcae_26_11"/>
          <p:cNvSpPr txBox="1"/>
          <p:nvPr/>
        </p:nvSpPr>
        <p:spPr>
          <a:xfrm>
            <a:off x="2058550" y="3672900"/>
            <a:ext cx="274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F</a:t>
            </a:r>
            <a:endParaRPr sz="1000"/>
          </a:p>
        </p:txBody>
      </p:sp>
      <p:sp>
        <p:nvSpPr>
          <p:cNvPr id="297" name="Google Shape;297;g2e4fec5dcae_26_11"/>
          <p:cNvSpPr txBox="1"/>
          <p:nvPr/>
        </p:nvSpPr>
        <p:spPr>
          <a:xfrm>
            <a:off x="1351200" y="4270625"/>
            <a:ext cx="274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T</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e4fec5dcae_26_2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03" name="Google Shape;303;g2e4fec5dcae_26_22"/>
          <p:cNvSpPr txBox="1"/>
          <p:nvPr/>
        </p:nvSpPr>
        <p:spPr>
          <a:xfrm>
            <a:off x="1150900" y="1196400"/>
            <a:ext cx="799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Node Processing and Symbol Table Management</a:t>
            </a:r>
            <a:endParaRPr b="1" sz="1800"/>
          </a:p>
          <a:p>
            <a:pPr indent="-342900" lvl="0" marL="457200" marR="0" rtl="0" algn="l">
              <a:lnSpc>
                <a:spcPct val="100000"/>
              </a:lnSpc>
              <a:spcBef>
                <a:spcPts val="0"/>
              </a:spcBef>
              <a:spcAft>
                <a:spcPts val="0"/>
              </a:spcAft>
              <a:buSzPts val="1800"/>
              <a:buChar char="●"/>
            </a:pPr>
            <a:r>
              <a:rPr b="1" lang="en-US" sz="1800"/>
              <a:t>Function Call</a:t>
            </a:r>
            <a:endParaRPr b="1" sz="1800"/>
          </a:p>
        </p:txBody>
      </p:sp>
      <p:sp>
        <p:nvSpPr>
          <p:cNvPr id="304" name="Google Shape;304;g2e4fec5dcae_26_22"/>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05" name="Google Shape;305;g2e4fec5dcae_26_22"/>
          <p:cNvPicPr preferRelativeResize="0"/>
          <p:nvPr/>
        </p:nvPicPr>
        <p:blipFill>
          <a:blip r:embed="rId3">
            <a:alphaModFix/>
          </a:blip>
          <a:stretch>
            <a:fillRect/>
          </a:stretch>
        </p:blipFill>
        <p:spPr>
          <a:xfrm>
            <a:off x="172500" y="2450325"/>
            <a:ext cx="3039600" cy="3881575"/>
          </a:xfrm>
          <a:prstGeom prst="rect">
            <a:avLst/>
          </a:prstGeom>
          <a:noFill/>
          <a:ln>
            <a:noFill/>
          </a:ln>
        </p:spPr>
      </p:pic>
      <p:pic>
        <p:nvPicPr>
          <p:cNvPr id="306" name="Google Shape;306;g2e4fec5dcae_26_22"/>
          <p:cNvPicPr preferRelativeResize="0"/>
          <p:nvPr/>
        </p:nvPicPr>
        <p:blipFill>
          <a:blip r:embed="rId4">
            <a:alphaModFix/>
          </a:blip>
          <a:stretch>
            <a:fillRect/>
          </a:stretch>
        </p:blipFill>
        <p:spPr>
          <a:xfrm>
            <a:off x="3525975" y="1658100"/>
            <a:ext cx="5475299" cy="2055775"/>
          </a:xfrm>
          <a:prstGeom prst="rect">
            <a:avLst/>
          </a:prstGeom>
          <a:noFill/>
          <a:ln>
            <a:noFill/>
          </a:ln>
        </p:spPr>
      </p:pic>
      <p:pic>
        <p:nvPicPr>
          <p:cNvPr id="307" name="Google Shape;307;g2e4fec5dcae_26_22"/>
          <p:cNvPicPr preferRelativeResize="0"/>
          <p:nvPr/>
        </p:nvPicPr>
        <p:blipFill rotWithShape="1">
          <a:blip r:embed="rId5">
            <a:alphaModFix/>
          </a:blip>
          <a:srcRect b="0" l="-840" r="839" t="0"/>
          <a:stretch/>
        </p:blipFill>
        <p:spPr>
          <a:xfrm>
            <a:off x="3525975" y="3713875"/>
            <a:ext cx="5475300" cy="3058200"/>
          </a:xfrm>
          <a:prstGeom prst="rect">
            <a:avLst/>
          </a:prstGeom>
          <a:noFill/>
          <a:ln>
            <a:noFill/>
          </a:ln>
        </p:spPr>
      </p:pic>
      <p:sp>
        <p:nvSpPr>
          <p:cNvPr id="308" name="Google Shape;308;g2e4fec5dcae_26_22"/>
          <p:cNvSpPr/>
          <p:nvPr/>
        </p:nvSpPr>
        <p:spPr>
          <a:xfrm>
            <a:off x="1444425" y="3641850"/>
            <a:ext cx="63600" cy="14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g2e4fec5dcae_26_22"/>
          <p:cNvSpPr/>
          <p:nvPr/>
        </p:nvSpPr>
        <p:spPr>
          <a:xfrm>
            <a:off x="985350" y="4332825"/>
            <a:ext cx="63600" cy="14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g2e4fec5dcae_26_22"/>
          <p:cNvSpPr txBox="1"/>
          <p:nvPr/>
        </p:nvSpPr>
        <p:spPr>
          <a:xfrm>
            <a:off x="1411750" y="3538250"/>
            <a:ext cx="274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F</a:t>
            </a:r>
            <a:endParaRPr sz="800"/>
          </a:p>
        </p:txBody>
      </p:sp>
      <p:sp>
        <p:nvSpPr>
          <p:cNvPr id="311" name="Google Shape;311;g2e4fec5dcae_26_22"/>
          <p:cNvSpPr txBox="1"/>
          <p:nvPr/>
        </p:nvSpPr>
        <p:spPr>
          <a:xfrm>
            <a:off x="846375" y="4151025"/>
            <a:ext cx="274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T</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e4fec5dcae_26_3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17" name="Google Shape;317;g2e4fec5dcae_26_33"/>
          <p:cNvSpPr txBox="1"/>
          <p:nvPr/>
        </p:nvSpPr>
        <p:spPr>
          <a:xfrm>
            <a:off x="1150900" y="1196400"/>
            <a:ext cx="799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Node Processing and Symbol Table Management</a:t>
            </a:r>
            <a:endParaRPr b="1" sz="1800"/>
          </a:p>
          <a:p>
            <a:pPr indent="-342900" lvl="0" marL="457200" marR="0" rtl="0" algn="l">
              <a:lnSpc>
                <a:spcPct val="100000"/>
              </a:lnSpc>
              <a:spcBef>
                <a:spcPts val="0"/>
              </a:spcBef>
              <a:spcAft>
                <a:spcPts val="0"/>
              </a:spcAft>
              <a:buSzPts val="1800"/>
              <a:buChar char="●"/>
            </a:pPr>
            <a:r>
              <a:rPr b="1" lang="en-US" sz="1800"/>
              <a:t>Scope Handling</a:t>
            </a:r>
            <a:endParaRPr b="1" sz="1800"/>
          </a:p>
        </p:txBody>
      </p:sp>
      <p:sp>
        <p:nvSpPr>
          <p:cNvPr id="318" name="Google Shape;318;g2e4fec5dcae_26_33"/>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19" name="Google Shape;319;g2e4fec5dcae_26_33"/>
          <p:cNvPicPr preferRelativeResize="0"/>
          <p:nvPr/>
        </p:nvPicPr>
        <p:blipFill>
          <a:blip r:embed="rId3">
            <a:alphaModFix/>
          </a:blip>
          <a:stretch>
            <a:fillRect/>
          </a:stretch>
        </p:blipFill>
        <p:spPr>
          <a:xfrm>
            <a:off x="493925" y="2964124"/>
            <a:ext cx="3474500" cy="2869325"/>
          </a:xfrm>
          <a:prstGeom prst="rect">
            <a:avLst/>
          </a:prstGeom>
          <a:noFill/>
          <a:ln>
            <a:noFill/>
          </a:ln>
        </p:spPr>
      </p:pic>
      <p:pic>
        <p:nvPicPr>
          <p:cNvPr id="320" name="Google Shape;320;g2e4fec5dcae_26_33"/>
          <p:cNvPicPr preferRelativeResize="0"/>
          <p:nvPr/>
        </p:nvPicPr>
        <p:blipFill>
          <a:blip r:embed="rId4">
            <a:alphaModFix/>
          </a:blip>
          <a:stretch>
            <a:fillRect/>
          </a:stretch>
        </p:blipFill>
        <p:spPr>
          <a:xfrm>
            <a:off x="4242975" y="3187238"/>
            <a:ext cx="4852324" cy="24230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e4fec5dcae_12_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26" name="Google Shape;326;g2e4fec5dcae_12_0"/>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Strongly Typed C</a:t>
            </a:r>
            <a:endParaRPr b="0" i="0" sz="1600" u="none" cap="none" strike="noStrike">
              <a:solidFill>
                <a:srgbClr val="000000"/>
              </a:solidFill>
              <a:latin typeface="Arial"/>
              <a:ea typeface="Arial"/>
              <a:cs typeface="Arial"/>
              <a:sym typeface="Arial"/>
            </a:endParaRPr>
          </a:p>
        </p:txBody>
      </p:sp>
      <p:sp>
        <p:nvSpPr>
          <p:cNvPr id="327" name="Google Shape;327;g2e4fec5dcae_12_0"/>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sp>
        <p:nvSpPr>
          <p:cNvPr id="328" name="Google Shape;328;g2e4fec5dcae_12_0"/>
          <p:cNvSpPr txBox="1"/>
          <p:nvPr/>
        </p:nvSpPr>
        <p:spPr>
          <a:xfrm>
            <a:off x="1184800" y="1933525"/>
            <a:ext cx="7660500" cy="461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Array index must be INT, LONG or SHORT</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Inc and Dec operations can be executed on variables and pointers</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Case condition must be INT or CHAR</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Conditions of ternary operator, while, do while, if and switch can’t be STRING</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Operands of bitwise operations must be INT, CHAR, SHORT or LONG</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Division by zero is not allowed</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Assigning a pointer to a pointer is allowed</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Assigning an address of a variable to a pointer is allowed</a:t>
            </a:r>
            <a:endParaRPr sz="1650">
              <a:solidFill>
                <a:schemeClr val="dk1"/>
              </a:solidFill>
            </a:endParaRPr>
          </a:p>
          <a:p>
            <a:pPr indent="0" lvl="0" marL="0" rtl="0" algn="l">
              <a:lnSpc>
                <a:spcPct val="150000"/>
              </a:lnSpc>
              <a:spcBef>
                <a:spcPts val="0"/>
              </a:spcBef>
              <a:spcAft>
                <a:spcPts val="0"/>
              </a:spcAft>
              <a:buNone/>
            </a:pPr>
            <a:r>
              <a:rPr lang="en-US" sz="1650">
                <a:solidFill>
                  <a:schemeClr val="dk1"/>
                </a:solidFill>
              </a:rPr>
              <a:t>• Assigning a STRING to a CHAR pointer is allowed</a:t>
            </a:r>
            <a:endParaRPr sz="1650">
              <a:solidFill>
                <a:schemeClr val="dk1"/>
              </a:solidFill>
            </a:endParaRPr>
          </a:p>
          <a:p>
            <a:pPr indent="0" lvl="0" marL="0" rtl="0" algn="l">
              <a:lnSpc>
                <a:spcPct val="150000"/>
              </a:lnSpc>
              <a:spcBef>
                <a:spcPts val="0"/>
              </a:spcBef>
              <a:spcAft>
                <a:spcPts val="0"/>
              </a:spcAft>
              <a:buNone/>
            </a:pPr>
            <a:r>
              <a:rPr lang="en-US" sz="1650">
                <a:solidFill>
                  <a:schemeClr val="dk1"/>
                </a:solidFill>
              </a:rPr>
              <a:t>• Assigning an INT variable to a CHAR variable is allowed</a:t>
            </a:r>
            <a:endParaRPr sz="16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1650">
                <a:solidFill>
                  <a:schemeClr val="dk1"/>
                </a:solidFill>
              </a:rPr>
              <a:t>• Pointer typecast is allowed (ex: int* ptr = (int*) 0x100)</a:t>
            </a:r>
            <a:endParaRPr sz="1650">
              <a:solidFill>
                <a:schemeClr val="dk1"/>
              </a:solidFill>
            </a:endParaRPr>
          </a:p>
          <a:p>
            <a:pPr indent="0" lvl="0" marL="0" rtl="0" algn="l">
              <a:lnSpc>
                <a:spcPct val="150000"/>
              </a:lnSpc>
              <a:spcBef>
                <a:spcPts val="0"/>
              </a:spcBef>
              <a:spcAft>
                <a:spcPts val="0"/>
              </a:spcAft>
              <a:buNone/>
            </a:pPr>
            <a:r>
              <a:t/>
            </a:r>
            <a:endParaRPr sz="155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e4fec5dcae_12_1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34" name="Google Shape;334;g2e4fec5dcae_12_18"/>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Type Checking </a:t>
            </a:r>
            <a:r>
              <a:rPr b="1" lang="en-US" sz="1800"/>
              <a:t>Traversal</a:t>
            </a:r>
            <a:endParaRPr b="0" i="0" sz="1600" u="none" cap="none" strike="noStrike">
              <a:solidFill>
                <a:srgbClr val="000000"/>
              </a:solidFill>
              <a:latin typeface="Arial"/>
              <a:ea typeface="Arial"/>
              <a:cs typeface="Arial"/>
              <a:sym typeface="Arial"/>
            </a:endParaRPr>
          </a:p>
        </p:txBody>
      </p:sp>
      <p:sp>
        <p:nvSpPr>
          <p:cNvPr id="335" name="Google Shape;335;g2e4fec5dcae_12_18"/>
          <p:cNvSpPr/>
          <p:nvPr/>
        </p:nvSpPr>
        <p:spPr>
          <a:xfrm>
            <a:off x="3765900" y="1725900"/>
            <a:ext cx="5331300" cy="2796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 name="Google Shape;336;g2e4fec5dcae_12_18"/>
          <p:cNvPicPr preferRelativeResize="0"/>
          <p:nvPr/>
        </p:nvPicPr>
        <p:blipFill>
          <a:blip r:embed="rId3">
            <a:alphaModFix/>
          </a:blip>
          <a:stretch>
            <a:fillRect/>
          </a:stretch>
        </p:blipFill>
        <p:spPr>
          <a:xfrm>
            <a:off x="3804700" y="1757250"/>
            <a:ext cx="5253700" cy="2733900"/>
          </a:xfrm>
          <a:prstGeom prst="rect">
            <a:avLst/>
          </a:prstGeom>
          <a:noFill/>
          <a:ln>
            <a:noFill/>
          </a:ln>
        </p:spPr>
      </p:pic>
      <p:sp>
        <p:nvSpPr>
          <p:cNvPr id="337" name="Google Shape;337;g2e4fec5dcae_12_18"/>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38" name="Google Shape;338;g2e4fec5dcae_12_18"/>
          <p:cNvPicPr preferRelativeResize="0"/>
          <p:nvPr/>
        </p:nvPicPr>
        <p:blipFill rotWithShape="1">
          <a:blip r:embed="rId4">
            <a:alphaModFix/>
          </a:blip>
          <a:srcRect b="0" l="-45673" r="47451" t="0"/>
          <a:stretch/>
        </p:blipFill>
        <p:spPr>
          <a:xfrm>
            <a:off x="-964071" y="1930488"/>
            <a:ext cx="4666321" cy="2178963"/>
          </a:xfrm>
          <a:prstGeom prst="rect">
            <a:avLst/>
          </a:prstGeom>
          <a:noFill/>
          <a:ln>
            <a:noFill/>
          </a:ln>
        </p:spPr>
      </p:pic>
      <p:pic>
        <p:nvPicPr>
          <p:cNvPr id="339" name="Google Shape;339;g2e4fec5dcae_12_18"/>
          <p:cNvPicPr preferRelativeResize="0"/>
          <p:nvPr/>
        </p:nvPicPr>
        <p:blipFill rotWithShape="1">
          <a:blip r:embed="rId4">
            <a:alphaModFix/>
          </a:blip>
          <a:srcRect b="0" l="52488" r="-51635" t="0"/>
          <a:stretch/>
        </p:blipFill>
        <p:spPr>
          <a:xfrm>
            <a:off x="1235800" y="3551350"/>
            <a:ext cx="4799874" cy="2220425"/>
          </a:xfrm>
          <a:prstGeom prst="rect">
            <a:avLst/>
          </a:prstGeom>
          <a:noFill/>
          <a:ln>
            <a:noFill/>
          </a:ln>
        </p:spPr>
      </p:pic>
      <p:sp>
        <p:nvSpPr>
          <p:cNvPr id="340" name="Google Shape;340;g2e4fec5dcae_12_18"/>
          <p:cNvSpPr/>
          <p:nvPr/>
        </p:nvSpPr>
        <p:spPr>
          <a:xfrm>
            <a:off x="2376550" y="5418050"/>
            <a:ext cx="6371100" cy="10428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1" name="Google Shape;341;g2e4fec5dcae_12_18"/>
          <p:cNvPicPr preferRelativeResize="0"/>
          <p:nvPr/>
        </p:nvPicPr>
        <p:blipFill>
          <a:blip r:embed="rId5">
            <a:alphaModFix/>
          </a:blip>
          <a:stretch>
            <a:fillRect/>
          </a:stretch>
        </p:blipFill>
        <p:spPr>
          <a:xfrm>
            <a:off x="2402125" y="5434175"/>
            <a:ext cx="6329750" cy="988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e4fec5dcae_12_34"/>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47" name="Google Shape;347;g2e4fec5dcae_12_34"/>
          <p:cNvSpPr txBox="1"/>
          <p:nvPr/>
        </p:nvSpPr>
        <p:spPr>
          <a:xfrm>
            <a:off x="1066975" y="1144525"/>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checkNode function fluxogram</a:t>
            </a:r>
            <a:endParaRPr b="0" i="0" sz="1600" u="none" cap="none" strike="noStrike">
              <a:solidFill>
                <a:srgbClr val="000000"/>
              </a:solidFill>
              <a:latin typeface="Arial"/>
              <a:ea typeface="Arial"/>
              <a:cs typeface="Arial"/>
              <a:sym typeface="Arial"/>
            </a:endParaRPr>
          </a:p>
        </p:txBody>
      </p:sp>
      <p:sp>
        <p:nvSpPr>
          <p:cNvPr id="348" name="Google Shape;348;g2e4fec5dcae_12_34"/>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49" name="Google Shape;349;g2e4fec5dcae_12_34"/>
          <p:cNvPicPr preferRelativeResize="0"/>
          <p:nvPr/>
        </p:nvPicPr>
        <p:blipFill>
          <a:blip r:embed="rId3">
            <a:alphaModFix/>
          </a:blip>
          <a:stretch>
            <a:fillRect/>
          </a:stretch>
        </p:blipFill>
        <p:spPr>
          <a:xfrm>
            <a:off x="1849050" y="1398025"/>
            <a:ext cx="6177751" cy="532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e4fec5dcae_12_68"/>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55" name="Google Shape;355;g2e4fec5dcae_12_68"/>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56" name="Google Shape;356;g2e4fec5dcae_12_68"/>
          <p:cNvPicPr preferRelativeResize="0"/>
          <p:nvPr/>
        </p:nvPicPr>
        <p:blipFill>
          <a:blip r:embed="rId3">
            <a:alphaModFix/>
          </a:blip>
          <a:stretch>
            <a:fillRect/>
          </a:stretch>
        </p:blipFill>
        <p:spPr>
          <a:xfrm>
            <a:off x="2103850" y="1658100"/>
            <a:ext cx="5737524" cy="5346575"/>
          </a:xfrm>
          <a:prstGeom prst="rect">
            <a:avLst/>
          </a:prstGeom>
          <a:noFill/>
          <a:ln>
            <a:noFill/>
          </a:ln>
        </p:spPr>
      </p:pic>
      <p:sp>
        <p:nvSpPr>
          <p:cNvPr id="357" name="Google Shape;357;g2e4fec5dcae_12_68"/>
          <p:cNvSpPr txBox="1"/>
          <p:nvPr/>
        </p:nvSpPr>
        <p:spPr>
          <a:xfrm>
            <a:off x="277115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checkNode function implementation</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e4fec5dcae_12_50"/>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63" name="Google Shape;363;g2e4fec5dcae_12_50"/>
          <p:cNvSpPr txBox="1"/>
          <p:nvPr/>
        </p:nvSpPr>
        <p:spPr>
          <a:xfrm>
            <a:off x="1150900" y="11964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checkOperator function fluxogram</a:t>
            </a:r>
            <a:endParaRPr b="0" i="0" sz="1600" u="none" cap="none" strike="noStrike">
              <a:solidFill>
                <a:srgbClr val="000000"/>
              </a:solidFill>
              <a:latin typeface="Arial"/>
              <a:ea typeface="Arial"/>
              <a:cs typeface="Arial"/>
              <a:sym typeface="Arial"/>
            </a:endParaRPr>
          </a:p>
        </p:txBody>
      </p:sp>
      <p:sp>
        <p:nvSpPr>
          <p:cNvPr id="364" name="Google Shape;364;g2e4fec5dcae_12_50"/>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65" name="Google Shape;365;g2e4fec5dcae_12_50"/>
          <p:cNvPicPr preferRelativeResize="0"/>
          <p:nvPr/>
        </p:nvPicPr>
        <p:blipFill>
          <a:blip r:embed="rId3">
            <a:alphaModFix/>
          </a:blip>
          <a:stretch>
            <a:fillRect/>
          </a:stretch>
        </p:blipFill>
        <p:spPr>
          <a:xfrm>
            <a:off x="1799425" y="1737325"/>
            <a:ext cx="7050900" cy="4978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e4fec5dcae_12_79"/>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371" name="Google Shape;371;g2e4fec5dcae_12_79"/>
          <p:cNvSpPr txBox="1"/>
          <p:nvPr/>
        </p:nvSpPr>
        <p:spPr>
          <a:xfrm>
            <a:off x="2753425" y="1120325"/>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checkOperator function implementation</a:t>
            </a:r>
            <a:endParaRPr b="0" i="0" sz="1600" u="none" cap="none" strike="noStrike">
              <a:solidFill>
                <a:srgbClr val="000000"/>
              </a:solidFill>
              <a:latin typeface="Arial"/>
              <a:ea typeface="Arial"/>
              <a:cs typeface="Arial"/>
              <a:sym typeface="Arial"/>
            </a:endParaRPr>
          </a:p>
        </p:txBody>
      </p:sp>
      <p:sp>
        <p:nvSpPr>
          <p:cNvPr id="372" name="Google Shape;372;g2e4fec5dcae_12_79"/>
          <p:cNvSpPr txBox="1"/>
          <p:nvPr/>
        </p:nvSpPr>
        <p:spPr>
          <a:xfrm>
            <a:off x="3583075" y="4754725"/>
            <a:ext cx="5475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pic>
        <p:nvPicPr>
          <p:cNvPr id="373" name="Google Shape;373;g2e4fec5dcae_12_79"/>
          <p:cNvPicPr preferRelativeResize="0"/>
          <p:nvPr/>
        </p:nvPicPr>
        <p:blipFill>
          <a:blip r:embed="rId3">
            <a:alphaModFix/>
          </a:blip>
          <a:stretch>
            <a:fillRect/>
          </a:stretch>
        </p:blipFill>
        <p:spPr>
          <a:xfrm>
            <a:off x="2617200" y="1530153"/>
            <a:ext cx="4758926" cy="5327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2" name="Google Shape;142;p4"/>
          <p:cNvSpPr txBox="1"/>
          <p:nvPr/>
        </p:nvSpPr>
        <p:spPr>
          <a:xfrm>
            <a:off x="1107000" y="1830300"/>
            <a:ext cx="7577400" cy="864600"/>
          </a:xfrm>
          <a:prstGeom prst="rect">
            <a:avLst/>
          </a:prstGeom>
          <a:solidFill>
            <a:srgbClr val="FFFFFF">
              <a:alpha val="64705"/>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1502075" y="19717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2100"/>
              <a:buFont typeface="Arial"/>
              <a:buNone/>
            </a:pPr>
            <a:r>
              <a:rPr b="1" i="1" lang="en-US" sz="4200">
                <a:latin typeface="Calibri"/>
                <a:ea typeface="Calibri"/>
                <a:cs typeface="Calibri"/>
                <a:sym typeface="Calibri"/>
              </a:rPr>
              <a:t>FRONTEND</a:t>
            </a:r>
            <a:endParaRPr b="0" i="0" sz="42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e4af661019_0_22"/>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9" name="Google Shape;379;g2e4af661019_0_22"/>
          <p:cNvSpPr txBox="1"/>
          <p:nvPr/>
        </p:nvSpPr>
        <p:spPr>
          <a:xfrm>
            <a:off x="1107000" y="1830300"/>
            <a:ext cx="7577400" cy="864600"/>
          </a:xfrm>
          <a:prstGeom prst="rect">
            <a:avLst/>
          </a:prstGeom>
          <a:solidFill>
            <a:srgbClr val="FFFFFF">
              <a:alpha val="64709"/>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e4af661019_0_22"/>
          <p:cNvSpPr/>
          <p:nvPr/>
        </p:nvSpPr>
        <p:spPr>
          <a:xfrm>
            <a:off x="1502075" y="19717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2100"/>
              <a:buFont typeface="Arial"/>
              <a:buNone/>
            </a:pPr>
            <a:r>
              <a:rPr b="1" i="1" lang="en-US" sz="4200">
                <a:latin typeface="Calibri"/>
                <a:ea typeface="Calibri"/>
                <a:cs typeface="Calibri"/>
                <a:sym typeface="Calibri"/>
              </a:rPr>
              <a:t>MIDDLE-END</a:t>
            </a:r>
            <a:endParaRPr b="0" i="0" sz="42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e4bc46358b_11_9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Constant Folding</a:t>
            </a:r>
            <a:endParaRPr b="0" i="0" sz="3600" u="none" cap="none" strike="noStrike">
              <a:solidFill>
                <a:srgbClr val="000000"/>
              </a:solidFill>
              <a:latin typeface="Arial"/>
              <a:ea typeface="Arial"/>
              <a:cs typeface="Arial"/>
              <a:sym typeface="Arial"/>
            </a:endParaRPr>
          </a:p>
        </p:txBody>
      </p:sp>
      <p:pic>
        <p:nvPicPr>
          <p:cNvPr id="386" name="Google Shape;386;g2e4bc46358b_11_93"/>
          <p:cNvPicPr preferRelativeResize="0"/>
          <p:nvPr/>
        </p:nvPicPr>
        <p:blipFill rotWithShape="1">
          <a:blip r:embed="rId3">
            <a:alphaModFix/>
          </a:blip>
          <a:srcRect b="63030" l="16705" r="60626" t="29750"/>
          <a:stretch/>
        </p:blipFill>
        <p:spPr>
          <a:xfrm>
            <a:off x="6190125" y="3669175"/>
            <a:ext cx="827350" cy="461701"/>
          </a:xfrm>
          <a:prstGeom prst="rect">
            <a:avLst/>
          </a:prstGeom>
          <a:noFill/>
          <a:ln>
            <a:noFill/>
          </a:ln>
        </p:spPr>
      </p:pic>
      <p:sp>
        <p:nvSpPr>
          <p:cNvPr id="387" name="Google Shape;387;g2e4bc46358b_11_93"/>
          <p:cNvSpPr txBox="1"/>
          <p:nvPr/>
        </p:nvSpPr>
        <p:spPr>
          <a:xfrm>
            <a:off x="1324400" y="3485600"/>
            <a:ext cx="3739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Example: </a:t>
            </a:r>
            <a:endParaRPr sz="1600"/>
          </a:p>
          <a:p>
            <a:pPr indent="457200" lvl="0" marL="0" rtl="0" algn="l">
              <a:spcBef>
                <a:spcPts val="0"/>
              </a:spcBef>
              <a:spcAft>
                <a:spcPts val="0"/>
              </a:spcAft>
              <a:buNone/>
            </a:pPr>
            <a:r>
              <a:rPr i="1" lang="en-US" sz="1600"/>
              <a:t>x = y + 4 + 2</a:t>
            </a:r>
            <a:endParaRPr i="1"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After constant folding optimization: </a:t>
            </a:r>
            <a:endParaRPr sz="1600"/>
          </a:p>
          <a:p>
            <a:pPr indent="457200" lvl="0" marL="0" rtl="0" algn="l">
              <a:spcBef>
                <a:spcPts val="0"/>
              </a:spcBef>
              <a:spcAft>
                <a:spcPts val="0"/>
              </a:spcAft>
              <a:buNone/>
            </a:pPr>
            <a:r>
              <a:rPr i="1" lang="en-US" sz="1600"/>
              <a:t>x = y + 6</a:t>
            </a:r>
            <a:endParaRPr i="1" sz="1600"/>
          </a:p>
        </p:txBody>
      </p:sp>
      <p:pic>
        <p:nvPicPr>
          <p:cNvPr id="388" name="Google Shape;388;g2e4bc46358b_11_93"/>
          <p:cNvPicPr preferRelativeResize="0"/>
          <p:nvPr/>
        </p:nvPicPr>
        <p:blipFill rotWithShape="1">
          <a:blip r:embed="rId3">
            <a:alphaModFix/>
          </a:blip>
          <a:srcRect b="63030" l="16705" r="60626" t="29750"/>
          <a:stretch/>
        </p:blipFill>
        <p:spPr>
          <a:xfrm rot="5400000">
            <a:off x="4371038" y="5137639"/>
            <a:ext cx="703901" cy="681523"/>
          </a:xfrm>
          <a:prstGeom prst="rect">
            <a:avLst/>
          </a:prstGeom>
          <a:noFill/>
          <a:ln>
            <a:noFill/>
          </a:ln>
        </p:spPr>
      </p:pic>
      <p:sp>
        <p:nvSpPr>
          <p:cNvPr id="389" name="Google Shape;389;g2e4bc46358b_11_93"/>
          <p:cNvSpPr txBox="1"/>
          <p:nvPr/>
        </p:nvSpPr>
        <p:spPr>
          <a:xfrm>
            <a:off x="1324400" y="1342700"/>
            <a:ext cx="3948600" cy="2319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US" sz="1500"/>
              <a:t>Constant Folding Steps:</a:t>
            </a:r>
            <a:endParaRPr b="1" sz="1500"/>
          </a:p>
          <a:p>
            <a:pPr indent="-317500" lvl="0" marL="457200" rtl="0" algn="just">
              <a:lnSpc>
                <a:spcPct val="100000"/>
              </a:lnSpc>
              <a:spcBef>
                <a:spcPts val="0"/>
              </a:spcBef>
              <a:spcAft>
                <a:spcPts val="0"/>
              </a:spcAft>
              <a:buSzPts val="1400"/>
              <a:buChar char="●"/>
            </a:pPr>
            <a:r>
              <a:rPr lang="en-US"/>
              <a:t>Search for </a:t>
            </a:r>
            <a:r>
              <a:rPr i="1" lang="en-US"/>
              <a:t>operator </a:t>
            </a:r>
            <a:r>
              <a:rPr lang="en-US"/>
              <a:t>nodes with constant value childs</a:t>
            </a:r>
            <a:endParaRPr/>
          </a:p>
          <a:p>
            <a:pPr indent="-317500" lvl="0" marL="457200" rtl="0" algn="just">
              <a:lnSpc>
                <a:spcPct val="115000"/>
              </a:lnSpc>
              <a:spcBef>
                <a:spcPts val="0"/>
              </a:spcBef>
              <a:spcAft>
                <a:spcPts val="0"/>
              </a:spcAft>
              <a:buSzPts val="1400"/>
              <a:buChar char="●"/>
            </a:pPr>
            <a:r>
              <a:rPr lang="en-US"/>
              <a:t>Calculate operation value </a:t>
            </a:r>
            <a:endParaRPr/>
          </a:p>
          <a:p>
            <a:pPr indent="-317500" lvl="0" marL="457200" rtl="0" algn="just">
              <a:lnSpc>
                <a:spcPct val="100000"/>
              </a:lnSpc>
              <a:spcBef>
                <a:spcPts val="0"/>
              </a:spcBef>
              <a:spcAft>
                <a:spcPts val="0"/>
              </a:spcAft>
              <a:buSzPts val="1400"/>
              <a:buChar char="●"/>
            </a:pPr>
            <a:r>
              <a:rPr lang="en-US"/>
              <a:t>Change node type, node value and nodes childs of the old </a:t>
            </a:r>
            <a:r>
              <a:rPr i="1" lang="en-US"/>
              <a:t>operator </a:t>
            </a:r>
            <a:r>
              <a:rPr lang="en-US"/>
              <a:t>node</a:t>
            </a:r>
            <a:endParaRPr/>
          </a:p>
          <a:p>
            <a:pPr indent="-317500" lvl="0" marL="457200" rtl="0" algn="just">
              <a:lnSpc>
                <a:spcPct val="115000"/>
              </a:lnSpc>
              <a:spcBef>
                <a:spcPts val="0"/>
              </a:spcBef>
              <a:spcAft>
                <a:spcPts val="0"/>
              </a:spcAft>
              <a:buSzPts val="1400"/>
              <a:buChar char="●"/>
            </a:pPr>
            <a:r>
              <a:rPr lang="en-US"/>
              <a:t>Free the child memory space</a:t>
            </a:r>
            <a:endParaRPr/>
          </a:p>
          <a:p>
            <a:pPr indent="0" lvl="0" marL="0" rtl="0" algn="just">
              <a:spcBef>
                <a:spcPts val="0"/>
              </a:spcBef>
              <a:spcAft>
                <a:spcPts val="0"/>
              </a:spcAft>
              <a:buNone/>
            </a:pPr>
            <a:r>
              <a:rPr lang="en-US"/>
              <a:t>	</a:t>
            </a:r>
            <a:endParaRPr/>
          </a:p>
          <a:p>
            <a:pPr indent="0" lvl="0" marL="0" rtl="0" algn="just">
              <a:spcBef>
                <a:spcPts val="0"/>
              </a:spcBef>
              <a:spcAft>
                <a:spcPts val="0"/>
              </a:spcAft>
              <a:buNone/>
            </a:pPr>
            <a:r>
              <a:t/>
            </a:r>
            <a:endParaRPr/>
          </a:p>
        </p:txBody>
      </p:sp>
      <p:pic>
        <p:nvPicPr>
          <p:cNvPr id="390" name="Google Shape;390;g2e4bc46358b_11_93"/>
          <p:cNvPicPr preferRelativeResize="0"/>
          <p:nvPr/>
        </p:nvPicPr>
        <p:blipFill rotWithShape="1">
          <a:blip r:embed="rId4">
            <a:alphaModFix/>
          </a:blip>
          <a:srcRect b="69697" l="0" r="0" t="0"/>
          <a:stretch/>
        </p:blipFill>
        <p:spPr>
          <a:xfrm>
            <a:off x="5328300" y="1239125"/>
            <a:ext cx="3739500" cy="2244403"/>
          </a:xfrm>
          <a:prstGeom prst="rect">
            <a:avLst/>
          </a:prstGeom>
          <a:noFill/>
          <a:ln>
            <a:noFill/>
          </a:ln>
        </p:spPr>
      </p:pic>
      <p:pic>
        <p:nvPicPr>
          <p:cNvPr id="391" name="Google Shape;391;g2e4bc46358b_11_93"/>
          <p:cNvPicPr preferRelativeResize="0"/>
          <p:nvPr/>
        </p:nvPicPr>
        <p:blipFill rotWithShape="1">
          <a:blip r:embed="rId4">
            <a:alphaModFix/>
          </a:blip>
          <a:srcRect b="28612" l="0" r="0" t="36605"/>
          <a:stretch/>
        </p:blipFill>
        <p:spPr>
          <a:xfrm>
            <a:off x="5300925" y="4160356"/>
            <a:ext cx="3739500" cy="2576220"/>
          </a:xfrm>
          <a:prstGeom prst="rect">
            <a:avLst/>
          </a:prstGeom>
          <a:noFill/>
          <a:ln>
            <a:noFill/>
          </a:ln>
        </p:spPr>
      </p:pic>
      <p:pic>
        <p:nvPicPr>
          <p:cNvPr id="392" name="Google Shape;392;g2e4bc46358b_11_93"/>
          <p:cNvPicPr preferRelativeResize="0"/>
          <p:nvPr/>
        </p:nvPicPr>
        <p:blipFill rotWithShape="1">
          <a:blip r:embed="rId4">
            <a:alphaModFix/>
          </a:blip>
          <a:srcRect b="0" l="0" r="0" t="77383"/>
          <a:stretch/>
        </p:blipFill>
        <p:spPr>
          <a:xfrm>
            <a:off x="1433400" y="4977812"/>
            <a:ext cx="3739500" cy="16751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e4bc46358b_11_10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Constant Folding</a:t>
            </a:r>
            <a:endParaRPr b="0" i="0" sz="3600" u="none" cap="none" strike="noStrike">
              <a:solidFill>
                <a:srgbClr val="000000"/>
              </a:solidFill>
              <a:latin typeface="Arial"/>
              <a:ea typeface="Arial"/>
              <a:cs typeface="Arial"/>
              <a:sym typeface="Arial"/>
            </a:endParaRPr>
          </a:p>
        </p:txBody>
      </p:sp>
      <p:pic>
        <p:nvPicPr>
          <p:cNvPr id="398" name="Google Shape;398;g2e4bc46358b_11_104"/>
          <p:cNvPicPr preferRelativeResize="0"/>
          <p:nvPr/>
        </p:nvPicPr>
        <p:blipFill>
          <a:blip r:embed="rId3">
            <a:alphaModFix/>
          </a:blip>
          <a:stretch>
            <a:fillRect/>
          </a:stretch>
        </p:blipFill>
        <p:spPr>
          <a:xfrm>
            <a:off x="2848937" y="1196405"/>
            <a:ext cx="5202690" cy="5661599"/>
          </a:xfrm>
          <a:prstGeom prst="rect">
            <a:avLst/>
          </a:prstGeom>
          <a:noFill/>
          <a:ln>
            <a:noFill/>
          </a:ln>
        </p:spPr>
      </p:pic>
      <p:sp>
        <p:nvSpPr>
          <p:cNvPr id="399" name="Google Shape;399;g2e4bc46358b_11_104"/>
          <p:cNvSpPr txBox="1"/>
          <p:nvPr/>
        </p:nvSpPr>
        <p:spPr>
          <a:xfrm>
            <a:off x="7758475" y="2846650"/>
            <a:ext cx="145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Calculation of operation Value</a:t>
            </a:r>
            <a:endParaRPr sz="1200"/>
          </a:p>
        </p:txBody>
      </p:sp>
      <p:sp>
        <p:nvSpPr>
          <p:cNvPr id="400" name="Google Shape;400;g2e4bc46358b_11_104"/>
          <p:cNvSpPr txBox="1"/>
          <p:nvPr/>
        </p:nvSpPr>
        <p:spPr>
          <a:xfrm>
            <a:off x="7635500" y="1430375"/>
            <a:ext cx="15081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chemeClr val="dk1"/>
                </a:solidFill>
              </a:rPr>
              <a:t>Update:</a:t>
            </a:r>
            <a:endParaRPr sz="1200">
              <a:solidFill>
                <a:schemeClr val="dk1"/>
              </a:solidFill>
            </a:endParaRPr>
          </a:p>
          <a:p>
            <a:pPr indent="-304800" lvl="0" marL="457200" rtl="0" algn="just">
              <a:spcBef>
                <a:spcPts val="0"/>
              </a:spcBef>
              <a:spcAft>
                <a:spcPts val="0"/>
              </a:spcAft>
              <a:buClr>
                <a:schemeClr val="dk1"/>
              </a:buClr>
              <a:buSzPts val="1200"/>
              <a:buChar char="●"/>
            </a:pPr>
            <a:r>
              <a:rPr lang="en-US" sz="1200">
                <a:solidFill>
                  <a:schemeClr val="dk1"/>
                </a:solidFill>
              </a:rPr>
              <a:t>node type,</a:t>
            </a:r>
            <a:endParaRPr sz="1200">
              <a:solidFill>
                <a:schemeClr val="dk1"/>
              </a:solidFill>
            </a:endParaRPr>
          </a:p>
          <a:p>
            <a:pPr indent="-304800" lvl="0" marL="457200" rtl="0" algn="just">
              <a:spcBef>
                <a:spcPts val="0"/>
              </a:spcBef>
              <a:spcAft>
                <a:spcPts val="0"/>
              </a:spcAft>
              <a:buClr>
                <a:schemeClr val="dk1"/>
              </a:buClr>
              <a:buSzPts val="1200"/>
              <a:buChar char="●"/>
            </a:pPr>
            <a:r>
              <a:rPr lang="en-US" sz="1200">
                <a:solidFill>
                  <a:schemeClr val="dk1"/>
                </a:solidFill>
              </a:rPr>
              <a:t>node value</a:t>
            </a:r>
            <a:endParaRPr sz="1200">
              <a:solidFill>
                <a:schemeClr val="dk1"/>
              </a:solidFill>
            </a:endParaRPr>
          </a:p>
          <a:p>
            <a:pPr indent="-304800" lvl="0" marL="457200" rtl="0" algn="just">
              <a:spcBef>
                <a:spcPts val="0"/>
              </a:spcBef>
              <a:spcAft>
                <a:spcPts val="0"/>
              </a:spcAft>
              <a:buClr>
                <a:schemeClr val="dk1"/>
              </a:buClr>
              <a:buSzPts val="1200"/>
              <a:buChar char="●"/>
            </a:pPr>
            <a:r>
              <a:rPr lang="en-US" sz="1200">
                <a:solidFill>
                  <a:schemeClr val="dk1"/>
                </a:solidFill>
              </a:rPr>
              <a:t>nodes childs</a:t>
            </a:r>
            <a:endParaRPr sz="1200">
              <a:solidFill>
                <a:schemeClr val="dk1"/>
              </a:solidFill>
            </a:endParaRPr>
          </a:p>
          <a:p>
            <a:pPr indent="0" lvl="0" marL="0" rtl="0" algn="just">
              <a:spcBef>
                <a:spcPts val="0"/>
              </a:spcBef>
              <a:spcAft>
                <a:spcPts val="0"/>
              </a:spcAft>
              <a:buNone/>
            </a:pPr>
            <a:r>
              <a:rPr lang="en-US" sz="1200">
                <a:solidFill>
                  <a:schemeClr val="dk1"/>
                </a:solidFill>
              </a:rPr>
              <a:t>Free child memory</a:t>
            </a:r>
            <a:endParaRPr sz="1000"/>
          </a:p>
        </p:txBody>
      </p:sp>
      <p:sp>
        <p:nvSpPr>
          <p:cNvPr id="401" name="Google Shape;401;g2e4bc46358b_11_104"/>
          <p:cNvSpPr/>
          <p:nvPr/>
        </p:nvSpPr>
        <p:spPr>
          <a:xfrm>
            <a:off x="7284925" y="1756625"/>
            <a:ext cx="343500" cy="455700"/>
          </a:xfrm>
          <a:prstGeom prst="rightArrow">
            <a:avLst>
              <a:gd fmla="val 31549" name="adj1"/>
              <a:gd fmla="val 536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endParaRPr>
          </a:p>
        </p:txBody>
      </p:sp>
      <p:sp>
        <p:nvSpPr>
          <p:cNvPr id="402" name="Google Shape;402;g2e4bc46358b_11_104"/>
          <p:cNvSpPr/>
          <p:nvPr/>
        </p:nvSpPr>
        <p:spPr>
          <a:xfrm rot="1605">
            <a:off x="6985826" y="2895850"/>
            <a:ext cx="642600" cy="455700"/>
          </a:xfrm>
          <a:prstGeom prst="rightArrow">
            <a:avLst>
              <a:gd fmla="val 31549" name="adj1"/>
              <a:gd fmla="val 536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endParaRPr>
          </a:p>
        </p:txBody>
      </p:sp>
      <p:sp>
        <p:nvSpPr>
          <p:cNvPr id="403" name="Google Shape;403;g2e4bc46358b_11_104"/>
          <p:cNvSpPr/>
          <p:nvPr/>
        </p:nvSpPr>
        <p:spPr>
          <a:xfrm>
            <a:off x="3638325" y="2781075"/>
            <a:ext cx="1126500" cy="356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g2e4bc46358b_11_104"/>
          <p:cNvSpPr/>
          <p:nvPr/>
        </p:nvSpPr>
        <p:spPr>
          <a:xfrm flipH="1" rot="-5400000">
            <a:off x="2190575" y="3137400"/>
            <a:ext cx="867300" cy="1779600"/>
          </a:xfrm>
          <a:prstGeom prst="bentArrow">
            <a:avLst>
              <a:gd fmla="val 12207"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g2e4bc46358b_11_104"/>
          <p:cNvSpPr txBox="1"/>
          <p:nvPr/>
        </p:nvSpPr>
        <p:spPr>
          <a:xfrm>
            <a:off x="1172475" y="4510675"/>
            <a:ext cx="177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Child types Verification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e4fec5dcae_306_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Constant Folding</a:t>
            </a:r>
            <a:endParaRPr b="0" i="0" sz="3600" u="none" cap="none" strike="noStrike">
              <a:solidFill>
                <a:srgbClr val="000000"/>
              </a:solidFill>
              <a:latin typeface="Arial"/>
              <a:ea typeface="Arial"/>
              <a:cs typeface="Arial"/>
              <a:sym typeface="Arial"/>
            </a:endParaRPr>
          </a:p>
        </p:txBody>
      </p:sp>
      <p:pic>
        <p:nvPicPr>
          <p:cNvPr id="411" name="Google Shape;411;g2e4fec5dcae_306_0"/>
          <p:cNvPicPr preferRelativeResize="0"/>
          <p:nvPr/>
        </p:nvPicPr>
        <p:blipFill>
          <a:blip r:embed="rId3">
            <a:alphaModFix/>
          </a:blip>
          <a:stretch>
            <a:fillRect/>
          </a:stretch>
        </p:blipFill>
        <p:spPr>
          <a:xfrm>
            <a:off x="1234250" y="2020725"/>
            <a:ext cx="3781375" cy="3935926"/>
          </a:xfrm>
          <a:prstGeom prst="rect">
            <a:avLst/>
          </a:prstGeom>
          <a:noFill/>
          <a:ln>
            <a:noFill/>
          </a:ln>
        </p:spPr>
      </p:pic>
      <p:pic>
        <p:nvPicPr>
          <p:cNvPr id="412" name="Google Shape;412;g2e4fec5dcae_306_0"/>
          <p:cNvPicPr preferRelativeResize="0"/>
          <p:nvPr/>
        </p:nvPicPr>
        <p:blipFill>
          <a:blip r:embed="rId4">
            <a:alphaModFix/>
          </a:blip>
          <a:stretch>
            <a:fillRect/>
          </a:stretch>
        </p:blipFill>
        <p:spPr>
          <a:xfrm>
            <a:off x="5190375" y="2465650"/>
            <a:ext cx="3831350" cy="349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e4af661019_0_28"/>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18" name="Google Shape;418;g2e4af661019_0_28"/>
          <p:cNvSpPr txBox="1"/>
          <p:nvPr/>
        </p:nvSpPr>
        <p:spPr>
          <a:xfrm>
            <a:off x="1107000" y="1830300"/>
            <a:ext cx="7577400" cy="864600"/>
          </a:xfrm>
          <a:prstGeom prst="rect">
            <a:avLst/>
          </a:prstGeom>
          <a:solidFill>
            <a:srgbClr val="FFFFFF">
              <a:alpha val="64709"/>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e4af661019_0_28"/>
          <p:cNvSpPr/>
          <p:nvPr/>
        </p:nvSpPr>
        <p:spPr>
          <a:xfrm>
            <a:off x="1502075" y="19717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2100"/>
              <a:buFont typeface="Arial"/>
              <a:buNone/>
            </a:pPr>
            <a:r>
              <a:rPr b="1" i="1" lang="en-US" sz="4200">
                <a:latin typeface="Calibri"/>
                <a:ea typeface="Calibri"/>
                <a:cs typeface="Calibri"/>
                <a:sym typeface="Calibri"/>
              </a:rPr>
              <a:t>BACKEND</a:t>
            </a:r>
            <a:endParaRPr b="0" i="0" sz="42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e4bc46358b_2_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25" name="Google Shape;425;g2e4bc46358b_2_0"/>
          <p:cNvSpPr txBox="1"/>
          <p:nvPr/>
        </p:nvSpPr>
        <p:spPr>
          <a:xfrm>
            <a:off x="1228075" y="2059225"/>
            <a:ext cx="4843500" cy="29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Compiler Code Generation phase:</a:t>
            </a:r>
            <a:br>
              <a:rPr lang="en-US" sz="1800"/>
            </a:br>
            <a:endParaRPr sz="1800"/>
          </a:p>
          <a:p>
            <a:pPr indent="-342900" lvl="0" marL="457200" rtl="0" algn="l">
              <a:spcBef>
                <a:spcPts val="0"/>
              </a:spcBef>
              <a:spcAft>
                <a:spcPts val="0"/>
              </a:spcAft>
              <a:buSzPts val="1800"/>
              <a:buChar char="●"/>
            </a:pPr>
            <a:r>
              <a:rPr lang="en-US" sz="1800"/>
              <a:t>Responsible</a:t>
            </a:r>
            <a:r>
              <a:rPr lang="en-US" sz="1800"/>
              <a:t> for interpreting the created AST and generate assembly code</a:t>
            </a:r>
            <a:br>
              <a:rPr lang="en-US" sz="1800"/>
            </a:br>
            <a:endParaRPr sz="1800"/>
          </a:p>
          <a:p>
            <a:pPr indent="-342900" lvl="1" marL="914400" rtl="0" algn="l">
              <a:lnSpc>
                <a:spcPct val="115000"/>
              </a:lnSpc>
              <a:spcBef>
                <a:spcPts val="0"/>
              </a:spcBef>
              <a:spcAft>
                <a:spcPts val="0"/>
              </a:spcAft>
              <a:buSzPts val="1800"/>
              <a:buChar char="○"/>
            </a:pPr>
            <a:r>
              <a:rPr lang="en-US" sz="1800"/>
              <a:t>Generate Initialization Code</a:t>
            </a:r>
            <a:endParaRPr sz="1800"/>
          </a:p>
          <a:p>
            <a:pPr indent="-342900" lvl="1" marL="914400" rtl="0" algn="l">
              <a:lnSpc>
                <a:spcPct val="115000"/>
              </a:lnSpc>
              <a:spcBef>
                <a:spcPts val="0"/>
              </a:spcBef>
              <a:spcAft>
                <a:spcPts val="0"/>
              </a:spcAft>
              <a:buSzPts val="1800"/>
              <a:buChar char="○"/>
            </a:pPr>
            <a:r>
              <a:rPr lang="en-US" sz="1800"/>
              <a:t>Generate Multiplication and Division Functions</a:t>
            </a:r>
            <a:endParaRPr sz="1800"/>
          </a:p>
          <a:p>
            <a:pPr indent="-342900" lvl="1" marL="914400" rtl="0" algn="l">
              <a:lnSpc>
                <a:spcPct val="115000"/>
              </a:lnSpc>
              <a:spcBef>
                <a:spcPts val="0"/>
              </a:spcBef>
              <a:spcAft>
                <a:spcPts val="0"/>
              </a:spcAft>
              <a:buSzPts val="1800"/>
              <a:buChar char="○"/>
            </a:pPr>
            <a:r>
              <a:rPr lang="en-US" sz="1800"/>
              <a:t>Traverse the AST and generate code</a:t>
            </a:r>
            <a:endParaRPr sz="1800"/>
          </a:p>
        </p:txBody>
      </p:sp>
      <p:pic>
        <p:nvPicPr>
          <p:cNvPr id="426" name="Google Shape;426;g2e4bc46358b_2_0"/>
          <p:cNvPicPr preferRelativeResize="0"/>
          <p:nvPr/>
        </p:nvPicPr>
        <p:blipFill>
          <a:blip r:embed="rId3">
            <a:alphaModFix/>
          </a:blip>
          <a:stretch>
            <a:fillRect/>
          </a:stretch>
        </p:blipFill>
        <p:spPr>
          <a:xfrm>
            <a:off x="6197725" y="1257350"/>
            <a:ext cx="2231057" cy="53568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4bc46358b_2_17"/>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32" name="Google Shape;432;g2e4bc46358b_2_17"/>
          <p:cNvSpPr txBox="1"/>
          <p:nvPr/>
        </p:nvSpPr>
        <p:spPr>
          <a:xfrm>
            <a:off x="1116275" y="1257375"/>
            <a:ext cx="5152500" cy="202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sz="1800"/>
              <a:t>GenerateCode():</a:t>
            </a:r>
            <a:r>
              <a:rPr lang="en-US" sz="1800"/>
              <a:t> Parses each node and all its siblings</a:t>
            </a:r>
            <a:endParaRPr sz="1800"/>
          </a:p>
          <a:p>
            <a:pPr indent="-342900" lvl="0" marL="457200" rtl="0" algn="l">
              <a:lnSpc>
                <a:spcPct val="115000"/>
              </a:lnSpc>
              <a:spcBef>
                <a:spcPts val="0"/>
              </a:spcBef>
              <a:spcAft>
                <a:spcPts val="0"/>
              </a:spcAft>
              <a:buSzPts val="1800"/>
              <a:buChar char="●"/>
            </a:pPr>
            <a:r>
              <a:rPr b="1" lang="en-US" sz="1800"/>
              <a:t>ParseNode(): </a:t>
            </a:r>
            <a:r>
              <a:rPr lang="en-US" sz="1800"/>
              <a:t> Checks the node type and generates its template accordingly.</a:t>
            </a:r>
            <a:br>
              <a:rPr lang="en-US" sz="1800"/>
            </a:br>
            <a:r>
              <a:rPr lang="en-US" sz="1800"/>
              <a:t>Some nodes, mainly expressions, are handled recursively</a:t>
            </a:r>
            <a:endParaRPr sz="1800"/>
          </a:p>
        </p:txBody>
      </p:sp>
      <p:pic>
        <p:nvPicPr>
          <p:cNvPr id="433" name="Google Shape;433;g2e4bc46358b_2_17"/>
          <p:cNvPicPr preferRelativeResize="0"/>
          <p:nvPr/>
        </p:nvPicPr>
        <p:blipFill>
          <a:blip r:embed="rId3">
            <a:alphaModFix/>
          </a:blip>
          <a:stretch>
            <a:fillRect/>
          </a:stretch>
        </p:blipFill>
        <p:spPr>
          <a:xfrm>
            <a:off x="1594500" y="3160500"/>
            <a:ext cx="3587099" cy="3596775"/>
          </a:xfrm>
          <a:prstGeom prst="rect">
            <a:avLst/>
          </a:prstGeom>
          <a:noFill/>
          <a:ln>
            <a:noFill/>
          </a:ln>
        </p:spPr>
      </p:pic>
      <p:pic>
        <p:nvPicPr>
          <p:cNvPr id="434" name="Google Shape;434;g2e4bc46358b_2_17"/>
          <p:cNvPicPr preferRelativeResize="0"/>
          <p:nvPr/>
        </p:nvPicPr>
        <p:blipFill>
          <a:blip r:embed="rId4">
            <a:alphaModFix/>
          </a:blip>
          <a:stretch>
            <a:fillRect/>
          </a:stretch>
        </p:blipFill>
        <p:spPr>
          <a:xfrm>
            <a:off x="6377575" y="2324138"/>
            <a:ext cx="2668549" cy="43616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e4bc46358b_2_3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pic>
        <p:nvPicPr>
          <p:cNvPr id="440" name="Google Shape;440;g2e4bc46358b_2_31"/>
          <p:cNvPicPr preferRelativeResize="0"/>
          <p:nvPr/>
        </p:nvPicPr>
        <p:blipFill>
          <a:blip r:embed="rId3">
            <a:alphaModFix/>
          </a:blip>
          <a:stretch>
            <a:fillRect/>
          </a:stretch>
        </p:blipFill>
        <p:spPr>
          <a:xfrm>
            <a:off x="3698225" y="3465900"/>
            <a:ext cx="5351050" cy="3260774"/>
          </a:xfrm>
          <a:prstGeom prst="rect">
            <a:avLst/>
          </a:prstGeom>
          <a:noFill/>
          <a:ln>
            <a:noFill/>
          </a:ln>
        </p:spPr>
      </p:pic>
      <p:sp>
        <p:nvSpPr>
          <p:cNvPr id="441" name="Google Shape;441;g2e4bc46358b_2_31"/>
          <p:cNvSpPr txBox="1"/>
          <p:nvPr/>
        </p:nvSpPr>
        <p:spPr>
          <a:xfrm>
            <a:off x="1187450" y="1327700"/>
            <a:ext cx="6493500" cy="28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AST traverse when generating expressions</a:t>
            </a:r>
            <a:r>
              <a:rPr b="1" lang="en-US" sz="1800"/>
              <a:t>:</a:t>
            </a:r>
            <a:br>
              <a:rPr lang="en-US" sz="1800"/>
            </a:br>
            <a:endParaRPr sz="1800"/>
          </a:p>
          <a:p>
            <a:pPr indent="-342900" lvl="0" marL="457200" rtl="0" algn="l">
              <a:lnSpc>
                <a:spcPct val="115000"/>
              </a:lnSpc>
              <a:spcBef>
                <a:spcPts val="0"/>
              </a:spcBef>
              <a:spcAft>
                <a:spcPts val="0"/>
              </a:spcAft>
              <a:buSzPts val="1800"/>
              <a:buChar char="●"/>
            </a:pPr>
            <a:r>
              <a:rPr lang="en-US" sz="1800"/>
              <a:t>Parse the root node</a:t>
            </a:r>
            <a:endParaRPr sz="1800"/>
          </a:p>
          <a:p>
            <a:pPr indent="-342900" lvl="0" marL="457200" rtl="0" algn="l">
              <a:lnSpc>
                <a:spcPct val="115000"/>
              </a:lnSpc>
              <a:spcBef>
                <a:spcPts val="0"/>
              </a:spcBef>
              <a:spcAft>
                <a:spcPts val="0"/>
              </a:spcAft>
              <a:buSzPts val="1800"/>
              <a:buChar char="●"/>
            </a:pPr>
            <a:r>
              <a:rPr lang="en-US" sz="1800"/>
              <a:t>If both childs are terminals, the code is generated</a:t>
            </a:r>
            <a:endParaRPr sz="1800"/>
          </a:p>
          <a:p>
            <a:pPr indent="-342900" lvl="0" marL="457200" rtl="0" algn="l">
              <a:lnSpc>
                <a:spcPct val="115000"/>
              </a:lnSpc>
              <a:spcBef>
                <a:spcPts val="0"/>
              </a:spcBef>
              <a:spcAft>
                <a:spcPts val="0"/>
              </a:spcAft>
              <a:buSzPts val="1800"/>
              <a:buChar char="●"/>
            </a:pPr>
            <a:r>
              <a:rPr lang="en-US" sz="1800"/>
              <a:t>If not then we parse the non terminal childs (left first)</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e4bc46358b_3_18"/>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47" name="Google Shape;447;g2e4bc46358b_3_18"/>
          <p:cNvSpPr txBox="1"/>
          <p:nvPr/>
        </p:nvSpPr>
        <p:spPr>
          <a:xfrm>
            <a:off x="1187450" y="1327700"/>
            <a:ext cx="7763400" cy="21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Handling Subtractions with immediates</a:t>
            </a:r>
            <a:r>
              <a:rPr b="1" lang="en-US" sz="1800"/>
              <a:t>:</a:t>
            </a:r>
            <a:br>
              <a:rPr lang="en-US" sz="1800"/>
            </a:br>
            <a:endParaRPr sz="1800"/>
          </a:p>
          <a:p>
            <a:pPr indent="-342900" lvl="0" marL="457200" rtl="0" algn="just">
              <a:lnSpc>
                <a:spcPct val="115000"/>
              </a:lnSpc>
              <a:spcBef>
                <a:spcPts val="0"/>
              </a:spcBef>
              <a:spcAft>
                <a:spcPts val="0"/>
              </a:spcAft>
              <a:buSzPts val="1800"/>
              <a:buChar char="●"/>
            </a:pPr>
            <a:r>
              <a:rPr lang="en-US" sz="1800"/>
              <a:t>Operations with 2 immediates will not exist because we applied constant folding.</a:t>
            </a:r>
            <a:endParaRPr sz="1800"/>
          </a:p>
          <a:p>
            <a:pPr indent="-342900" lvl="0" marL="457200" rtl="0" algn="just">
              <a:lnSpc>
                <a:spcPct val="115000"/>
              </a:lnSpc>
              <a:spcBef>
                <a:spcPts val="0"/>
              </a:spcBef>
              <a:spcAft>
                <a:spcPts val="0"/>
              </a:spcAft>
              <a:buSzPts val="1800"/>
              <a:buChar char="●"/>
            </a:pPr>
            <a:r>
              <a:rPr lang="en-US" sz="1800"/>
              <a:t>VeSPA ALU only allows immediate values on the right Operand.</a:t>
            </a:r>
            <a:endParaRPr sz="1800"/>
          </a:p>
          <a:p>
            <a:pPr indent="-342900" lvl="0" marL="457200" rtl="0" algn="just">
              <a:lnSpc>
                <a:spcPct val="115000"/>
              </a:lnSpc>
              <a:spcBef>
                <a:spcPts val="0"/>
              </a:spcBef>
              <a:spcAft>
                <a:spcPts val="0"/>
              </a:spcAft>
              <a:buSzPts val="1800"/>
              <a:buChar char="●"/>
            </a:pPr>
            <a:r>
              <a:rPr lang="en-US" sz="1800"/>
              <a:t>Trees with an </a:t>
            </a:r>
            <a:r>
              <a:rPr lang="en-US" sz="1800">
                <a:solidFill>
                  <a:schemeClr val="dk1"/>
                </a:solidFill>
              </a:rPr>
              <a:t>immediate</a:t>
            </a:r>
            <a:r>
              <a:rPr lang="en-US" sz="1800"/>
              <a:t> left child are handled with an add instruction, by negating the immediate value and the result of the sum.</a:t>
            </a:r>
            <a:endParaRPr sz="1800"/>
          </a:p>
        </p:txBody>
      </p:sp>
      <p:pic>
        <p:nvPicPr>
          <p:cNvPr id="448" name="Google Shape;448;g2e4bc46358b_3_18"/>
          <p:cNvPicPr preferRelativeResize="0"/>
          <p:nvPr/>
        </p:nvPicPr>
        <p:blipFill>
          <a:blip r:embed="rId3">
            <a:alphaModFix/>
          </a:blip>
          <a:stretch>
            <a:fillRect/>
          </a:stretch>
        </p:blipFill>
        <p:spPr>
          <a:xfrm>
            <a:off x="1788175" y="3982650"/>
            <a:ext cx="2273581" cy="2187600"/>
          </a:xfrm>
          <a:prstGeom prst="rect">
            <a:avLst/>
          </a:prstGeom>
          <a:noFill/>
          <a:ln>
            <a:noFill/>
          </a:ln>
        </p:spPr>
      </p:pic>
      <p:pic>
        <p:nvPicPr>
          <p:cNvPr id="449" name="Google Shape;449;g2e4bc46358b_3_18"/>
          <p:cNvPicPr preferRelativeResize="0"/>
          <p:nvPr/>
        </p:nvPicPr>
        <p:blipFill>
          <a:blip r:embed="rId4">
            <a:alphaModFix/>
          </a:blip>
          <a:stretch>
            <a:fillRect/>
          </a:stretch>
        </p:blipFill>
        <p:spPr>
          <a:xfrm>
            <a:off x="4270451" y="4527025"/>
            <a:ext cx="1597375" cy="895625"/>
          </a:xfrm>
          <a:prstGeom prst="rect">
            <a:avLst/>
          </a:prstGeom>
          <a:noFill/>
          <a:ln>
            <a:noFill/>
          </a:ln>
        </p:spPr>
      </p:pic>
      <p:pic>
        <p:nvPicPr>
          <p:cNvPr id="450" name="Google Shape;450;g2e4bc46358b_3_18"/>
          <p:cNvPicPr preferRelativeResize="0"/>
          <p:nvPr/>
        </p:nvPicPr>
        <p:blipFill>
          <a:blip r:embed="rId5">
            <a:alphaModFix/>
          </a:blip>
          <a:stretch>
            <a:fillRect/>
          </a:stretch>
        </p:blipFill>
        <p:spPr>
          <a:xfrm>
            <a:off x="6076525" y="4328472"/>
            <a:ext cx="2362799" cy="1292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e4bc46358b_13_9"/>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56" name="Google Shape;456;g2e4bc46358b_13_9"/>
          <p:cNvSpPr txBox="1"/>
          <p:nvPr/>
        </p:nvSpPr>
        <p:spPr>
          <a:xfrm>
            <a:off x="1245725" y="1300175"/>
            <a:ext cx="75150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Code Templates</a:t>
            </a:r>
            <a:endParaRPr b="1" sz="1800"/>
          </a:p>
          <a:p>
            <a:pPr indent="-336550" lvl="0" marL="457200" rtl="0" algn="l">
              <a:spcBef>
                <a:spcPts val="0"/>
              </a:spcBef>
              <a:spcAft>
                <a:spcPts val="0"/>
              </a:spcAft>
              <a:buSzPts val="1700"/>
              <a:buChar char="●"/>
            </a:pPr>
            <a:r>
              <a:rPr lang="en-US" sz="1700"/>
              <a:t>Boolean Operations</a:t>
            </a:r>
            <a:endParaRPr sz="1700"/>
          </a:p>
          <a:p>
            <a:pPr indent="-336550" lvl="1" marL="914400" rtl="0" algn="just">
              <a:lnSpc>
                <a:spcPct val="115000"/>
              </a:lnSpc>
              <a:spcBef>
                <a:spcPts val="0"/>
              </a:spcBef>
              <a:spcAft>
                <a:spcPts val="0"/>
              </a:spcAft>
              <a:buSzPts val="1700"/>
              <a:buChar char="○"/>
            </a:pPr>
            <a:r>
              <a:rPr lang="en-US" sz="1700"/>
              <a:t>Designed to store their result as a 0 or a 1 in a output register;</a:t>
            </a:r>
            <a:endParaRPr sz="1700"/>
          </a:p>
          <a:p>
            <a:pPr indent="-336550" lvl="1" marL="914400" rtl="0" algn="just">
              <a:lnSpc>
                <a:spcPct val="115000"/>
              </a:lnSpc>
              <a:spcBef>
                <a:spcPts val="0"/>
              </a:spcBef>
              <a:spcAft>
                <a:spcPts val="0"/>
              </a:spcAft>
              <a:buSzPts val="1700"/>
              <a:buChar char="○"/>
            </a:pPr>
            <a:r>
              <a:rPr lang="en-US" sz="1700"/>
              <a:t>Result register is preloaded with a 1;</a:t>
            </a:r>
            <a:endParaRPr sz="1700"/>
          </a:p>
          <a:p>
            <a:pPr indent="-336550" lvl="1" marL="914400" rtl="0" algn="just">
              <a:lnSpc>
                <a:spcPct val="115000"/>
              </a:lnSpc>
              <a:spcBef>
                <a:spcPts val="0"/>
              </a:spcBef>
              <a:spcAft>
                <a:spcPts val="0"/>
              </a:spcAft>
              <a:buSzPts val="1700"/>
              <a:buChar char="○"/>
            </a:pPr>
            <a:r>
              <a:rPr lang="en-US" sz="1700"/>
              <a:t>Condition is checked through a pair of CMP and BRA instructions, which when taken, skips over a load that puts a 0 in the result register.</a:t>
            </a:r>
            <a:endParaRPr sz="17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Relation Operators (==, !=, &lt;, &lt;=, &gt;, &gt;=)</a:t>
            </a:r>
            <a:endParaRPr sz="1800"/>
          </a:p>
        </p:txBody>
      </p:sp>
      <p:pic>
        <p:nvPicPr>
          <p:cNvPr id="457" name="Google Shape;457;g2e4bc46358b_13_9"/>
          <p:cNvPicPr preferRelativeResize="0"/>
          <p:nvPr/>
        </p:nvPicPr>
        <p:blipFill>
          <a:blip r:embed="rId3">
            <a:alphaModFix/>
          </a:blip>
          <a:stretch>
            <a:fillRect/>
          </a:stretch>
        </p:blipFill>
        <p:spPr>
          <a:xfrm>
            <a:off x="2407443" y="4071300"/>
            <a:ext cx="2372208" cy="2585973"/>
          </a:xfrm>
          <a:prstGeom prst="rect">
            <a:avLst/>
          </a:prstGeom>
          <a:noFill/>
          <a:ln>
            <a:noFill/>
          </a:ln>
        </p:spPr>
      </p:pic>
      <p:pic>
        <p:nvPicPr>
          <p:cNvPr id="458" name="Google Shape;458;g2e4bc46358b_13_9"/>
          <p:cNvPicPr preferRelativeResize="0"/>
          <p:nvPr/>
        </p:nvPicPr>
        <p:blipFill>
          <a:blip r:embed="rId4">
            <a:alphaModFix/>
          </a:blip>
          <a:stretch>
            <a:fillRect/>
          </a:stretch>
        </p:blipFill>
        <p:spPr>
          <a:xfrm>
            <a:off x="6310875" y="4103102"/>
            <a:ext cx="940076" cy="25223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e4bc46358b_29_2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pic>
        <p:nvPicPr>
          <p:cNvPr id="149" name="Google Shape;149;g2e4bc46358b_29_22"/>
          <p:cNvPicPr preferRelativeResize="0"/>
          <p:nvPr/>
        </p:nvPicPr>
        <p:blipFill>
          <a:blip r:embed="rId3">
            <a:alphaModFix/>
          </a:blip>
          <a:stretch>
            <a:fillRect/>
          </a:stretch>
        </p:blipFill>
        <p:spPr>
          <a:xfrm>
            <a:off x="1158850" y="1241925"/>
            <a:ext cx="4533900" cy="2971800"/>
          </a:xfrm>
          <a:prstGeom prst="rect">
            <a:avLst/>
          </a:prstGeom>
          <a:noFill/>
          <a:ln>
            <a:noFill/>
          </a:ln>
        </p:spPr>
      </p:pic>
      <p:pic>
        <p:nvPicPr>
          <p:cNvPr id="150" name="Google Shape;150;g2e4bc46358b_29_22"/>
          <p:cNvPicPr preferRelativeResize="0"/>
          <p:nvPr/>
        </p:nvPicPr>
        <p:blipFill>
          <a:blip r:embed="rId4">
            <a:alphaModFix/>
          </a:blip>
          <a:stretch>
            <a:fillRect/>
          </a:stretch>
        </p:blipFill>
        <p:spPr>
          <a:xfrm>
            <a:off x="5845150" y="1348800"/>
            <a:ext cx="3146450" cy="2773251"/>
          </a:xfrm>
          <a:prstGeom prst="rect">
            <a:avLst/>
          </a:prstGeom>
          <a:noFill/>
          <a:ln>
            <a:noFill/>
          </a:ln>
        </p:spPr>
      </p:pic>
      <p:sp>
        <p:nvSpPr>
          <p:cNvPr id="151" name="Google Shape;151;g2e4bc46358b_29_22"/>
          <p:cNvSpPr/>
          <p:nvPr/>
        </p:nvSpPr>
        <p:spPr>
          <a:xfrm rot="5400000">
            <a:off x="3039100" y="4439075"/>
            <a:ext cx="676800" cy="455700"/>
          </a:xfrm>
          <a:prstGeom prst="rightArrow">
            <a:avLst>
              <a:gd fmla="val 31549" name="adj1"/>
              <a:gd fmla="val 536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endParaRPr>
          </a:p>
        </p:txBody>
      </p:sp>
      <p:sp>
        <p:nvSpPr>
          <p:cNvPr id="152" name="Google Shape;152;g2e4bc46358b_29_22"/>
          <p:cNvSpPr txBox="1"/>
          <p:nvPr/>
        </p:nvSpPr>
        <p:spPr>
          <a:xfrm>
            <a:off x="5886250" y="5147950"/>
            <a:ext cx="3010500" cy="1082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100"/>
              <a:buFont typeface="Arial"/>
              <a:buNone/>
            </a:pPr>
            <a:r>
              <a:rPr b="1" lang="en-US">
                <a:solidFill>
                  <a:schemeClr val="dk1"/>
                </a:solidFill>
              </a:rPr>
              <a:t>S</a:t>
            </a:r>
            <a:r>
              <a:rPr b="1" lang="en-US">
                <a:solidFill>
                  <a:schemeClr val="dk1"/>
                </a:solidFill>
              </a:rPr>
              <a:t>pecial symbols defined by the C programming language syntax</a:t>
            </a:r>
            <a:endParaRPr b="1">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rgbClr val="000000"/>
              </a:solidFill>
              <a:latin typeface="Arial"/>
              <a:ea typeface="Arial"/>
              <a:cs typeface="Arial"/>
              <a:sym typeface="Arial"/>
            </a:endParaRPr>
          </a:p>
        </p:txBody>
      </p:sp>
      <p:sp>
        <p:nvSpPr>
          <p:cNvPr id="153" name="Google Shape;153;g2e4bc46358b_29_22"/>
          <p:cNvSpPr txBox="1"/>
          <p:nvPr/>
        </p:nvSpPr>
        <p:spPr>
          <a:xfrm>
            <a:off x="1274650" y="5032500"/>
            <a:ext cx="4205700" cy="1825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a:t>Keywords reserved by the C programming language syntax.</a:t>
            </a:r>
            <a:endParaRPr b="1"/>
          </a:p>
          <a:p>
            <a:pPr indent="0" lvl="0" marL="457200" rtl="0" algn="l">
              <a:lnSpc>
                <a:spcPct val="115000"/>
              </a:lnSpc>
              <a:spcBef>
                <a:spcPts val="0"/>
              </a:spcBef>
              <a:spcAft>
                <a:spcPts val="0"/>
              </a:spcAft>
              <a:buNone/>
            </a:pPr>
            <a:r>
              <a:rPr b="1" lang="en-US">
                <a:solidFill>
                  <a:schemeClr val="dk1"/>
                </a:solidFill>
              </a:rPr>
              <a:t>These words can not be used to define user specific parameters, as they are used to represent language specific operations.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rgbClr val="000000"/>
              </a:solidFill>
              <a:latin typeface="Arial"/>
              <a:ea typeface="Arial"/>
              <a:cs typeface="Arial"/>
              <a:sym typeface="Arial"/>
            </a:endParaRPr>
          </a:p>
        </p:txBody>
      </p:sp>
      <p:sp>
        <p:nvSpPr>
          <p:cNvPr id="154" name="Google Shape;154;g2e4bc46358b_29_22"/>
          <p:cNvSpPr/>
          <p:nvPr/>
        </p:nvSpPr>
        <p:spPr>
          <a:xfrm rot="5400000">
            <a:off x="7053100" y="4439075"/>
            <a:ext cx="676800" cy="455700"/>
          </a:xfrm>
          <a:prstGeom prst="rightArrow">
            <a:avLst>
              <a:gd fmla="val 31549" name="adj1"/>
              <a:gd fmla="val 536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4bc46358b_13_17"/>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64" name="Google Shape;464;g2e4bc46358b_13_17"/>
          <p:cNvSpPr txBox="1"/>
          <p:nvPr/>
        </p:nvSpPr>
        <p:spPr>
          <a:xfrm>
            <a:off x="1245725" y="1300175"/>
            <a:ext cx="27372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Code Templates</a:t>
            </a:r>
            <a:endParaRPr b="1" sz="1800"/>
          </a:p>
          <a:p>
            <a:pPr indent="-342900" lvl="0" marL="457200" rtl="0" algn="l">
              <a:spcBef>
                <a:spcPts val="0"/>
              </a:spcBef>
              <a:spcAft>
                <a:spcPts val="0"/>
              </a:spcAft>
              <a:buSzPts val="1800"/>
              <a:buChar char="●"/>
            </a:pPr>
            <a:r>
              <a:rPr lang="en-US" sz="1800"/>
              <a:t>Logical AND: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Logical OR:</a:t>
            </a:r>
            <a:endParaRPr sz="1800"/>
          </a:p>
        </p:txBody>
      </p:sp>
      <p:pic>
        <p:nvPicPr>
          <p:cNvPr id="465" name="Google Shape;465;g2e4bc46358b_13_17"/>
          <p:cNvPicPr preferRelativeResize="0"/>
          <p:nvPr/>
        </p:nvPicPr>
        <p:blipFill>
          <a:blip r:embed="rId3">
            <a:alphaModFix/>
          </a:blip>
          <a:stretch>
            <a:fillRect/>
          </a:stretch>
        </p:blipFill>
        <p:spPr>
          <a:xfrm>
            <a:off x="2360625" y="2093400"/>
            <a:ext cx="2737074" cy="1557124"/>
          </a:xfrm>
          <a:prstGeom prst="rect">
            <a:avLst/>
          </a:prstGeom>
          <a:noFill/>
          <a:ln>
            <a:noFill/>
          </a:ln>
        </p:spPr>
      </p:pic>
      <p:pic>
        <p:nvPicPr>
          <p:cNvPr id="466" name="Google Shape;466;g2e4bc46358b_13_17"/>
          <p:cNvPicPr preferRelativeResize="0"/>
          <p:nvPr/>
        </p:nvPicPr>
        <p:blipFill>
          <a:blip r:embed="rId4">
            <a:alphaModFix/>
          </a:blip>
          <a:stretch>
            <a:fillRect/>
          </a:stretch>
        </p:blipFill>
        <p:spPr>
          <a:xfrm>
            <a:off x="2279225" y="4630931"/>
            <a:ext cx="3058350" cy="1762819"/>
          </a:xfrm>
          <a:prstGeom prst="rect">
            <a:avLst/>
          </a:prstGeom>
          <a:noFill/>
          <a:ln>
            <a:noFill/>
          </a:ln>
        </p:spPr>
      </p:pic>
      <p:pic>
        <p:nvPicPr>
          <p:cNvPr id="467" name="Google Shape;467;g2e4bc46358b_13_17"/>
          <p:cNvPicPr preferRelativeResize="0"/>
          <p:nvPr/>
        </p:nvPicPr>
        <p:blipFill>
          <a:blip r:embed="rId5">
            <a:alphaModFix/>
          </a:blip>
          <a:stretch>
            <a:fillRect/>
          </a:stretch>
        </p:blipFill>
        <p:spPr>
          <a:xfrm>
            <a:off x="5783412" y="4211350"/>
            <a:ext cx="2124466" cy="2477727"/>
          </a:xfrm>
          <a:prstGeom prst="rect">
            <a:avLst/>
          </a:prstGeom>
          <a:noFill/>
          <a:ln>
            <a:noFill/>
          </a:ln>
        </p:spPr>
      </p:pic>
      <p:pic>
        <p:nvPicPr>
          <p:cNvPr id="468" name="Google Shape;468;g2e4bc46358b_13_17"/>
          <p:cNvPicPr preferRelativeResize="0"/>
          <p:nvPr/>
        </p:nvPicPr>
        <p:blipFill>
          <a:blip r:embed="rId6">
            <a:alphaModFix/>
          </a:blip>
          <a:stretch>
            <a:fillRect/>
          </a:stretch>
        </p:blipFill>
        <p:spPr>
          <a:xfrm>
            <a:off x="5762463" y="1423087"/>
            <a:ext cx="2166351" cy="25615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e4bc46358b_13_3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74" name="Google Shape;474;g2e4bc46358b_13_32"/>
          <p:cNvSpPr txBox="1"/>
          <p:nvPr/>
        </p:nvSpPr>
        <p:spPr>
          <a:xfrm>
            <a:off x="1245725" y="1300175"/>
            <a:ext cx="75150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Code Templates</a:t>
            </a:r>
            <a:endParaRPr b="1" sz="1800"/>
          </a:p>
          <a:p>
            <a:pPr indent="-342900" lvl="0" marL="457200" rtl="0" algn="l">
              <a:spcBef>
                <a:spcPts val="0"/>
              </a:spcBef>
              <a:spcAft>
                <a:spcPts val="0"/>
              </a:spcAft>
              <a:buSzPts val="1800"/>
              <a:buChar char="●"/>
            </a:pPr>
            <a:r>
              <a:rPr lang="en-US" sz="1800"/>
              <a:t>Logical NOT: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475" name="Google Shape;475;g2e4bc46358b_13_32"/>
          <p:cNvPicPr preferRelativeResize="0"/>
          <p:nvPr/>
        </p:nvPicPr>
        <p:blipFill>
          <a:blip r:embed="rId3">
            <a:alphaModFix/>
          </a:blip>
          <a:stretch>
            <a:fillRect/>
          </a:stretch>
        </p:blipFill>
        <p:spPr>
          <a:xfrm>
            <a:off x="2682175" y="2087700"/>
            <a:ext cx="1885850" cy="1717775"/>
          </a:xfrm>
          <a:prstGeom prst="rect">
            <a:avLst/>
          </a:prstGeom>
          <a:noFill/>
          <a:ln>
            <a:noFill/>
          </a:ln>
        </p:spPr>
      </p:pic>
      <p:pic>
        <p:nvPicPr>
          <p:cNvPr id="476" name="Google Shape;476;g2e4bc46358b_13_32"/>
          <p:cNvPicPr preferRelativeResize="0"/>
          <p:nvPr/>
        </p:nvPicPr>
        <p:blipFill>
          <a:blip r:embed="rId4">
            <a:alphaModFix/>
          </a:blip>
          <a:stretch>
            <a:fillRect/>
          </a:stretch>
        </p:blipFill>
        <p:spPr>
          <a:xfrm>
            <a:off x="6125400" y="1693325"/>
            <a:ext cx="1125549" cy="2602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e4bc46358b_2_25"/>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482" name="Google Shape;482;g2e4bc46358b_2_25"/>
          <p:cNvSpPr txBox="1"/>
          <p:nvPr/>
        </p:nvSpPr>
        <p:spPr>
          <a:xfrm>
            <a:off x="1245725" y="1300175"/>
            <a:ext cx="20613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Code Templates</a:t>
            </a:r>
            <a:endParaRPr b="1" sz="1800"/>
          </a:p>
          <a:p>
            <a:pPr indent="-342900" lvl="0" marL="457200" rtl="0" algn="l">
              <a:spcBef>
                <a:spcPts val="0"/>
              </a:spcBef>
              <a:spcAft>
                <a:spcPts val="0"/>
              </a:spcAft>
              <a:buSzPts val="1800"/>
              <a:buChar char="●"/>
            </a:pPr>
            <a:r>
              <a:rPr lang="en-US" sz="1800"/>
              <a:t>IF:</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While:</a:t>
            </a:r>
            <a:endParaRPr sz="1800"/>
          </a:p>
          <a:p>
            <a:pPr indent="0" lvl="0" marL="914400" rtl="0" algn="l">
              <a:spcBef>
                <a:spcPts val="0"/>
              </a:spcBef>
              <a:spcAft>
                <a:spcPts val="0"/>
              </a:spcAft>
              <a:buNone/>
            </a:pPr>
            <a:r>
              <a:t/>
            </a:r>
            <a:endParaRPr sz="1800"/>
          </a:p>
          <a:p>
            <a:pPr indent="0" lvl="0" marL="914400" rtl="0" algn="l">
              <a:spcBef>
                <a:spcPts val="0"/>
              </a:spcBef>
              <a:spcAft>
                <a:spcPts val="0"/>
              </a:spcAft>
              <a:buNone/>
            </a:pPr>
            <a:r>
              <a:t/>
            </a:r>
            <a:endParaRPr sz="1800"/>
          </a:p>
        </p:txBody>
      </p:sp>
      <p:pic>
        <p:nvPicPr>
          <p:cNvPr id="483" name="Google Shape;483;g2e4bc46358b_2_25"/>
          <p:cNvPicPr preferRelativeResize="0"/>
          <p:nvPr/>
        </p:nvPicPr>
        <p:blipFill>
          <a:blip r:embed="rId3">
            <a:alphaModFix/>
          </a:blip>
          <a:stretch>
            <a:fillRect/>
          </a:stretch>
        </p:blipFill>
        <p:spPr>
          <a:xfrm>
            <a:off x="2407461" y="2071825"/>
            <a:ext cx="2375815" cy="1196400"/>
          </a:xfrm>
          <a:prstGeom prst="rect">
            <a:avLst/>
          </a:prstGeom>
          <a:noFill/>
          <a:ln>
            <a:noFill/>
          </a:ln>
        </p:spPr>
      </p:pic>
      <p:pic>
        <p:nvPicPr>
          <p:cNvPr id="484" name="Google Shape;484;g2e4bc46358b_2_25"/>
          <p:cNvPicPr preferRelativeResize="0"/>
          <p:nvPr/>
        </p:nvPicPr>
        <p:blipFill>
          <a:blip r:embed="rId4">
            <a:alphaModFix/>
          </a:blip>
          <a:stretch>
            <a:fillRect/>
          </a:stretch>
        </p:blipFill>
        <p:spPr>
          <a:xfrm>
            <a:off x="5996475" y="1414250"/>
            <a:ext cx="920000" cy="2354473"/>
          </a:xfrm>
          <a:prstGeom prst="rect">
            <a:avLst/>
          </a:prstGeom>
          <a:noFill/>
          <a:ln>
            <a:noFill/>
          </a:ln>
        </p:spPr>
      </p:pic>
      <p:pic>
        <p:nvPicPr>
          <p:cNvPr id="485" name="Google Shape;485;g2e4bc46358b_2_25"/>
          <p:cNvPicPr preferRelativeResize="0"/>
          <p:nvPr/>
        </p:nvPicPr>
        <p:blipFill>
          <a:blip r:embed="rId5">
            <a:alphaModFix/>
          </a:blip>
          <a:stretch>
            <a:fillRect/>
          </a:stretch>
        </p:blipFill>
        <p:spPr>
          <a:xfrm>
            <a:off x="2407455" y="4568375"/>
            <a:ext cx="1631575" cy="1378075"/>
          </a:xfrm>
          <a:prstGeom prst="rect">
            <a:avLst/>
          </a:prstGeom>
          <a:noFill/>
          <a:ln>
            <a:noFill/>
          </a:ln>
        </p:spPr>
      </p:pic>
      <p:pic>
        <p:nvPicPr>
          <p:cNvPr id="486" name="Google Shape;486;g2e4bc46358b_2_25"/>
          <p:cNvPicPr preferRelativeResize="0"/>
          <p:nvPr/>
        </p:nvPicPr>
        <p:blipFill>
          <a:blip r:embed="rId6">
            <a:alphaModFix/>
          </a:blip>
          <a:stretch>
            <a:fillRect/>
          </a:stretch>
        </p:blipFill>
        <p:spPr>
          <a:xfrm>
            <a:off x="5996475" y="3986575"/>
            <a:ext cx="920000" cy="270249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e4bc46358b_13_0"/>
          <p:cNvSpPr txBox="1"/>
          <p:nvPr/>
        </p:nvSpPr>
        <p:spPr>
          <a:xfrm>
            <a:off x="1245725" y="1300175"/>
            <a:ext cx="30681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Code Templates</a:t>
            </a:r>
            <a:endParaRPr b="1" sz="1800"/>
          </a:p>
          <a:p>
            <a:pPr indent="-342900" lvl="0" marL="457200" rtl="0" algn="l">
              <a:spcBef>
                <a:spcPts val="0"/>
              </a:spcBef>
              <a:spcAft>
                <a:spcPts val="0"/>
              </a:spcAft>
              <a:buSzPts val="1800"/>
              <a:buChar char="●"/>
            </a:pPr>
            <a:r>
              <a:rPr lang="en-US" sz="1800"/>
              <a:t>D</a:t>
            </a:r>
            <a:r>
              <a:rPr lang="en-US" sz="1800"/>
              <a:t>o While: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Switch:</a:t>
            </a:r>
            <a:endParaRPr sz="1800"/>
          </a:p>
          <a:p>
            <a:pPr indent="0" lvl="0" marL="914400" rtl="0" algn="l">
              <a:spcBef>
                <a:spcPts val="0"/>
              </a:spcBef>
              <a:spcAft>
                <a:spcPts val="0"/>
              </a:spcAft>
              <a:buNone/>
            </a:pPr>
            <a:r>
              <a:t/>
            </a:r>
            <a:endParaRPr sz="1700"/>
          </a:p>
        </p:txBody>
      </p:sp>
      <p:pic>
        <p:nvPicPr>
          <p:cNvPr id="492" name="Google Shape;492;g2e4bc46358b_13_0"/>
          <p:cNvPicPr preferRelativeResize="0"/>
          <p:nvPr/>
        </p:nvPicPr>
        <p:blipFill>
          <a:blip r:embed="rId3">
            <a:alphaModFix/>
          </a:blip>
          <a:stretch>
            <a:fillRect/>
          </a:stretch>
        </p:blipFill>
        <p:spPr>
          <a:xfrm>
            <a:off x="2690587" y="1990887"/>
            <a:ext cx="1683250" cy="1421725"/>
          </a:xfrm>
          <a:prstGeom prst="rect">
            <a:avLst/>
          </a:prstGeom>
          <a:noFill/>
          <a:ln>
            <a:noFill/>
          </a:ln>
        </p:spPr>
      </p:pic>
      <p:pic>
        <p:nvPicPr>
          <p:cNvPr id="493" name="Google Shape;493;g2e4bc46358b_13_0"/>
          <p:cNvPicPr preferRelativeResize="0"/>
          <p:nvPr/>
        </p:nvPicPr>
        <p:blipFill>
          <a:blip r:embed="rId4">
            <a:alphaModFix/>
          </a:blip>
          <a:stretch>
            <a:fillRect/>
          </a:stretch>
        </p:blipFill>
        <p:spPr>
          <a:xfrm>
            <a:off x="6021400" y="1300175"/>
            <a:ext cx="923544" cy="2012851"/>
          </a:xfrm>
          <a:prstGeom prst="rect">
            <a:avLst/>
          </a:prstGeom>
          <a:noFill/>
          <a:ln>
            <a:noFill/>
          </a:ln>
        </p:spPr>
      </p:pic>
      <p:pic>
        <p:nvPicPr>
          <p:cNvPr id="494" name="Google Shape;494;g2e4bc46358b_13_0"/>
          <p:cNvPicPr preferRelativeResize="0"/>
          <p:nvPr/>
        </p:nvPicPr>
        <p:blipFill>
          <a:blip r:embed="rId5">
            <a:alphaModFix/>
          </a:blip>
          <a:stretch>
            <a:fillRect/>
          </a:stretch>
        </p:blipFill>
        <p:spPr>
          <a:xfrm>
            <a:off x="2319475" y="4207088"/>
            <a:ext cx="2425476" cy="1689425"/>
          </a:xfrm>
          <a:prstGeom prst="rect">
            <a:avLst/>
          </a:prstGeom>
          <a:noFill/>
          <a:ln>
            <a:noFill/>
          </a:ln>
        </p:spPr>
      </p:pic>
      <p:pic>
        <p:nvPicPr>
          <p:cNvPr id="495" name="Google Shape;495;g2e4bc46358b_13_0"/>
          <p:cNvPicPr preferRelativeResize="0"/>
          <p:nvPr/>
        </p:nvPicPr>
        <p:blipFill>
          <a:blip r:embed="rId6">
            <a:alphaModFix/>
          </a:blip>
          <a:stretch>
            <a:fillRect/>
          </a:stretch>
        </p:blipFill>
        <p:spPr>
          <a:xfrm>
            <a:off x="5572483" y="3355737"/>
            <a:ext cx="1821391" cy="3392150"/>
          </a:xfrm>
          <a:prstGeom prst="rect">
            <a:avLst/>
          </a:prstGeom>
          <a:noFill/>
          <a:ln>
            <a:noFill/>
          </a:ln>
        </p:spPr>
      </p:pic>
      <p:sp>
        <p:nvSpPr>
          <p:cNvPr id="496" name="Google Shape;496;g2e4bc46358b_13_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e4bc46358b_13_46"/>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 - ABI</a:t>
            </a:r>
            <a:endParaRPr b="0" i="0" sz="3600" u="none" cap="none" strike="noStrike">
              <a:solidFill>
                <a:srgbClr val="000000"/>
              </a:solidFill>
              <a:latin typeface="Arial"/>
              <a:ea typeface="Arial"/>
              <a:cs typeface="Arial"/>
              <a:sym typeface="Arial"/>
            </a:endParaRPr>
          </a:p>
        </p:txBody>
      </p:sp>
      <p:sp>
        <p:nvSpPr>
          <p:cNvPr id="502" name="Google Shape;502;g2e4bc46358b_13_46"/>
          <p:cNvSpPr txBox="1"/>
          <p:nvPr/>
        </p:nvSpPr>
        <p:spPr>
          <a:xfrm>
            <a:off x="1245725" y="1300175"/>
            <a:ext cx="75150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Register Calling Convention</a:t>
            </a:r>
            <a:endParaRPr b="1" sz="18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rPr b="1" lang="en-US" sz="1800"/>
              <a:t>Data types</a:t>
            </a:r>
            <a:endParaRPr b="1" sz="1800"/>
          </a:p>
          <a:p>
            <a:pPr indent="-330200" lvl="0" marL="457200" rtl="0" algn="l">
              <a:spcBef>
                <a:spcPts val="0"/>
              </a:spcBef>
              <a:spcAft>
                <a:spcPts val="0"/>
              </a:spcAft>
              <a:buSzPts val="1600"/>
              <a:buChar char="●"/>
            </a:pPr>
            <a:r>
              <a:rPr lang="en-US" sz="1600"/>
              <a:t>All fundamental data types have the same size and alignment</a:t>
            </a:r>
            <a:endParaRPr sz="1600"/>
          </a:p>
          <a:p>
            <a:pPr indent="-330200" lvl="0" marL="457200" rtl="0" algn="l">
              <a:spcBef>
                <a:spcPts val="0"/>
              </a:spcBef>
              <a:spcAft>
                <a:spcPts val="0"/>
              </a:spcAft>
              <a:buSzPts val="1600"/>
              <a:buChar char="●"/>
            </a:pPr>
            <a:r>
              <a:rPr lang="en-US" sz="1600"/>
              <a:t>The only composite data type supported is arrays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US" sz="1800"/>
              <a:t>Bitfields</a:t>
            </a:r>
            <a:endParaRPr b="1" sz="1800"/>
          </a:p>
          <a:p>
            <a:pPr indent="-330200" lvl="0" marL="457200" rtl="0" algn="l">
              <a:spcBef>
                <a:spcPts val="0"/>
              </a:spcBef>
              <a:spcAft>
                <a:spcPts val="0"/>
              </a:spcAft>
              <a:buSzPts val="1600"/>
              <a:buChar char="●"/>
            </a:pPr>
            <a:r>
              <a:rPr lang="en-US" sz="1600"/>
              <a:t>Packed in big-endian order</a:t>
            </a:r>
            <a:endParaRPr sz="1600"/>
          </a:p>
        </p:txBody>
      </p:sp>
      <p:graphicFrame>
        <p:nvGraphicFramePr>
          <p:cNvPr id="503" name="Google Shape;503;g2e4bc46358b_13_46"/>
          <p:cNvGraphicFramePr/>
          <p:nvPr/>
        </p:nvGraphicFramePr>
        <p:xfrm>
          <a:off x="1531275" y="1774425"/>
          <a:ext cx="3000000" cy="3000000"/>
        </p:xfrm>
        <a:graphic>
          <a:graphicData uri="http://schemas.openxmlformats.org/drawingml/2006/table">
            <a:tbl>
              <a:tblPr>
                <a:noFill/>
                <a:tableStyleId>{F2C77B96-849F-491C-979B-E40477C3C6C4}</a:tableStyleId>
              </a:tblPr>
              <a:tblGrid>
                <a:gridCol w="1201975"/>
                <a:gridCol w="4335000"/>
                <a:gridCol w="1406925"/>
              </a:tblGrid>
              <a:tr h="253425">
                <a:tc>
                  <a:txBody>
                    <a:bodyPr/>
                    <a:lstStyle/>
                    <a:p>
                      <a:pPr indent="0" lvl="0" marL="0" rtl="0" algn="l">
                        <a:spcBef>
                          <a:spcPts val="0"/>
                        </a:spcBef>
                        <a:spcAft>
                          <a:spcPts val="0"/>
                        </a:spcAft>
                        <a:buNone/>
                      </a:pPr>
                      <a:r>
                        <a:rPr b="1" lang="en-US" sz="1200"/>
                        <a:t>Register</a:t>
                      </a:r>
                      <a:endParaRPr b="1" sz="1200"/>
                    </a:p>
                  </a:txBody>
                  <a:tcPr marT="91425" marB="91425" marR="91425" marL="91425"/>
                </a:tc>
                <a:tc>
                  <a:txBody>
                    <a:bodyPr/>
                    <a:lstStyle/>
                    <a:p>
                      <a:pPr indent="0" lvl="0" marL="0" rtl="0" algn="l">
                        <a:spcBef>
                          <a:spcPts val="0"/>
                        </a:spcBef>
                        <a:spcAft>
                          <a:spcPts val="0"/>
                        </a:spcAft>
                        <a:buNone/>
                      </a:pPr>
                      <a:r>
                        <a:rPr b="1" lang="en-US" sz="1200"/>
                        <a:t>Description</a:t>
                      </a:r>
                      <a:endParaRPr b="1" sz="1200"/>
                    </a:p>
                  </a:txBody>
                  <a:tcPr marT="91425" marB="91425" marR="91425" marL="91425"/>
                </a:tc>
                <a:tc>
                  <a:txBody>
                    <a:bodyPr/>
                    <a:lstStyle/>
                    <a:p>
                      <a:pPr indent="0" lvl="0" marL="0" rtl="0" algn="l">
                        <a:spcBef>
                          <a:spcPts val="0"/>
                        </a:spcBef>
                        <a:spcAft>
                          <a:spcPts val="0"/>
                        </a:spcAft>
                        <a:buNone/>
                      </a:pPr>
                      <a:r>
                        <a:rPr b="1" lang="en-US" sz="1200"/>
                        <a:t>Caller Saved</a:t>
                      </a:r>
                      <a:endParaRPr b="1" sz="1200"/>
                    </a:p>
                  </a:txBody>
                  <a:tcPr marT="91425" marB="91425" marR="91425" marL="91425"/>
                </a:tc>
              </a:tr>
              <a:tr h="242850">
                <a:tc>
                  <a:txBody>
                    <a:bodyPr/>
                    <a:lstStyle/>
                    <a:p>
                      <a:pPr indent="0" lvl="0" marL="0" rtl="0" algn="l">
                        <a:spcBef>
                          <a:spcPts val="0"/>
                        </a:spcBef>
                        <a:spcAft>
                          <a:spcPts val="0"/>
                        </a:spcAft>
                        <a:buNone/>
                      </a:pPr>
                      <a:r>
                        <a:rPr lang="en-US" sz="1100"/>
                        <a:t>R0</a:t>
                      </a:r>
                      <a:endParaRPr sz="1100"/>
                    </a:p>
                  </a:txBody>
                  <a:tcPr marT="91425" marB="91425" marR="91425" marL="91425"/>
                </a:tc>
                <a:tc>
                  <a:txBody>
                    <a:bodyPr/>
                    <a:lstStyle/>
                    <a:p>
                      <a:pPr indent="0" lvl="0" marL="0" rtl="0" algn="l">
                        <a:spcBef>
                          <a:spcPts val="0"/>
                        </a:spcBef>
                        <a:spcAft>
                          <a:spcPts val="0"/>
                        </a:spcAft>
                        <a:buNone/>
                      </a:pPr>
                      <a:r>
                        <a:rPr lang="en-US" sz="1100"/>
                        <a:t>Zero Register</a:t>
                      </a:r>
                      <a:endParaRPr sz="1100"/>
                    </a:p>
                  </a:txBody>
                  <a:tcPr marT="91425" marB="91425" marR="91425" marL="91425"/>
                </a:tc>
                <a:tc>
                  <a:txBody>
                    <a:bodyPr/>
                    <a:lstStyle/>
                    <a:p>
                      <a:pPr indent="0" lvl="0" marL="0" rtl="0" algn="l">
                        <a:spcBef>
                          <a:spcPts val="0"/>
                        </a:spcBef>
                        <a:spcAft>
                          <a:spcPts val="0"/>
                        </a:spcAft>
                        <a:buNone/>
                      </a:pPr>
                      <a:r>
                        <a:rPr lang="en-US" sz="1100"/>
                        <a:t>-</a:t>
                      </a:r>
                      <a:endParaRPr sz="1100"/>
                    </a:p>
                  </a:txBody>
                  <a:tcPr marT="91425" marB="91425" marR="91425" marL="91425"/>
                </a:tc>
              </a:tr>
              <a:tr h="242850">
                <a:tc>
                  <a:txBody>
                    <a:bodyPr/>
                    <a:lstStyle/>
                    <a:p>
                      <a:pPr indent="0" lvl="0" marL="0" rtl="0" algn="l">
                        <a:spcBef>
                          <a:spcPts val="0"/>
                        </a:spcBef>
                        <a:spcAft>
                          <a:spcPts val="0"/>
                        </a:spcAft>
                        <a:buNone/>
                      </a:pPr>
                      <a:r>
                        <a:rPr lang="en-US" sz="1100"/>
                        <a:t>R1</a:t>
                      </a:r>
                      <a:endParaRPr sz="1100"/>
                    </a:p>
                  </a:txBody>
                  <a:tcPr marT="91425" marB="91425" marR="91425" marL="91425"/>
                </a:tc>
                <a:tc>
                  <a:txBody>
                    <a:bodyPr/>
                    <a:lstStyle/>
                    <a:p>
                      <a:pPr indent="0" lvl="0" marL="0" rtl="0" algn="l">
                        <a:spcBef>
                          <a:spcPts val="0"/>
                        </a:spcBef>
                        <a:spcAft>
                          <a:spcPts val="0"/>
                        </a:spcAft>
                        <a:buNone/>
                      </a:pPr>
                      <a:r>
                        <a:rPr lang="en-US" sz="1100"/>
                        <a:t>Return Address</a:t>
                      </a:r>
                      <a:endParaRPr sz="1100"/>
                    </a:p>
                  </a:txBody>
                  <a:tcPr marT="91425" marB="91425" marR="91425" marL="91425"/>
                </a:tc>
                <a:tc>
                  <a:txBody>
                    <a:bodyPr/>
                    <a:lstStyle/>
                    <a:p>
                      <a:pPr indent="0" lvl="0" marL="0" rtl="0" algn="l">
                        <a:spcBef>
                          <a:spcPts val="0"/>
                        </a:spcBef>
                        <a:spcAft>
                          <a:spcPts val="0"/>
                        </a:spcAft>
                        <a:buNone/>
                      </a:pPr>
                      <a:r>
                        <a:rPr lang="en-US" sz="1100"/>
                        <a:t>Yes</a:t>
                      </a:r>
                      <a:endParaRPr sz="1100"/>
                    </a:p>
                  </a:txBody>
                  <a:tcPr marT="91425" marB="91425" marR="91425" marL="91425"/>
                </a:tc>
              </a:tr>
              <a:tr h="242850">
                <a:tc>
                  <a:txBody>
                    <a:bodyPr/>
                    <a:lstStyle/>
                    <a:p>
                      <a:pPr indent="0" lvl="0" marL="0" rtl="0" algn="l">
                        <a:spcBef>
                          <a:spcPts val="0"/>
                        </a:spcBef>
                        <a:spcAft>
                          <a:spcPts val="0"/>
                        </a:spcAft>
                        <a:buNone/>
                      </a:pPr>
                      <a:r>
                        <a:rPr lang="en-US" sz="1100"/>
                        <a:t>R2</a:t>
                      </a:r>
                      <a:endParaRPr sz="1100"/>
                    </a:p>
                  </a:txBody>
                  <a:tcPr marT="91425" marB="91425" marR="91425" marL="91425"/>
                </a:tc>
                <a:tc>
                  <a:txBody>
                    <a:bodyPr/>
                    <a:lstStyle/>
                    <a:p>
                      <a:pPr indent="0" lvl="0" marL="0" rtl="0" algn="l">
                        <a:spcBef>
                          <a:spcPts val="0"/>
                        </a:spcBef>
                        <a:spcAft>
                          <a:spcPts val="0"/>
                        </a:spcAft>
                        <a:buNone/>
                      </a:pPr>
                      <a:r>
                        <a:rPr lang="en-US" sz="1100"/>
                        <a:t>Frame Pointer</a:t>
                      </a:r>
                      <a:endParaRPr sz="1100"/>
                    </a:p>
                  </a:txBody>
                  <a:tcPr marT="91425" marB="91425" marR="91425" marL="91425"/>
                </a:tc>
                <a:tc>
                  <a:txBody>
                    <a:bodyPr/>
                    <a:lstStyle/>
                    <a:p>
                      <a:pPr indent="0" lvl="0" marL="0" rtl="0" algn="l">
                        <a:spcBef>
                          <a:spcPts val="0"/>
                        </a:spcBef>
                        <a:spcAft>
                          <a:spcPts val="0"/>
                        </a:spcAft>
                        <a:buNone/>
                      </a:pPr>
                      <a:r>
                        <a:rPr lang="en-US" sz="1100"/>
                        <a:t>Yes</a:t>
                      </a:r>
                      <a:endParaRPr sz="1100"/>
                    </a:p>
                  </a:txBody>
                  <a:tcPr marT="91425" marB="91425" marR="91425" marL="91425"/>
                </a:tc>
              </a:tr>
              <a:tr h="242850">
                <a:tc>
                  <a:txBody>
                    <a:bodyPr/>
                    <a:lstStyle/>
                    <a:p>
                      <a:pPr indent="0" lvl="0" marL="0" rtl="0" algn="l">
                        <a:spcBef>
                          <a:spcPts val="0"/>
                        </a:spcBef>
                        <a:spcAft>
                          <a:spcPts val="0"/>
                        </a:spcAft>
                        <a:buNone/>
                      </a:pPr>
                      <a:r>
                        <a:rPr lang="en-US" sz="1100"/>
                        <a:t>R3</a:t>
                      </a:r>
                      <a:endParaRPr sz="1100"/>
                    </a:p>
                  </a:txBody>
                  <a:tcPr marT="91425" marB="91425" marR="91425" marL="91425"/>
                </a:tc>
                <a:tc>
                  <a:txBody>
                    <a:bodyPr/>
                    <a:lstStyle/>
                    <a:p>
                      <a:pPr indent="0" lvl="0" marL="0" rtl="0" algn="l">
                        <a:spcBef>
                          <a:spcPts val="0"/>
                        </a:spcBef>
                        <a:spcAft>
                          <a:spcPts val="0"/>
                        </a:spcAft>
                        <a:buNone/>
                      </a:pPr>
                      <a:r>
                        <a:rPr lang="en-US" sz="1100"/>
                        <a:t>Stack Pointer</a:t>
                      </a:r>
                      <a:endParaRPr sz="1100"/>
                    </a:p>
                  </a:txBody>
                  <a:tcPr marT="91425" marB="91425" marR="91425" marL="91425"/>
                </a:tc>
                <a:tc>
                  <a:txBody>
                    <a:bodyPr/>
                    <a:lstStyle/>
                    <a:p>
                      <a:pPr indent="0" lvl="0" marL="0" rtl="0" algn="l">
                        <a:spcBef>
                          <a:spcPts val="0"/>
                        </a:spcBef>
                        <a:spcAft>
                          <a:spcPts val="0"/>
                        </a:spcAft>
                        <a:buNone/>
                      </a:pPr>
                      <a:r>
                        <a:rPr lang="en-US" sz="1100"/>
                        <a:t>Yes</a:t>
                      </a:r>
                      <a:endParaRPr sz="1100"/>
                    </a:p>
                  </a:txBody>
                  <a:tcPr marT="91425" marB="91425" marR="91425" marL="91425"/>
                </a:tc>
              </a:tr>
              <a:tr h="242850">
                <a:tc>
                  <a:txBody>
                    <a:bodyPr/>
                    <a:lstStyle/>
                    <a:p>
                      <a:pPr indent="0" lvl="0" marL="0" rtl="0" algn="l">
                        <a:spcBef>
                          <a:spcPts val="0"/>
                        </a:spcBef>
                        <a:spcAft>
                          <a:spcPts val="0"/>
                        </a:spcAft>
                        <a:buNone/>
                      </a:pPr>
                      <a:r>
                        <a:rPr lang="en-US" sz="1100"/>
                        <a:t>R4 - R5</a:t>
                      </a:r>
                      <a:endParaRPr sz="1100"/>
                    </a:p>
                  </a:txBody>
                  <a:tcPr marT="91425" marB="91425" marR="91425" marL="91425"/>
                </a:tc>
                <a:tc>
                  <a:txBody>
                    <a:bodyPr/>
                    <a:lstStyle/>
                    <a:p>
                      <a:pPr indent="0" lvl="0" marL="0" rtl="0" algn="l">
                        <a:spcBef>
                          <a:spcPts val="0"/>
                        </a:spcBef>
                        <a:spcAft>
                          <a:spcPts val="0"/>
                        </a:spcAft>
                        <a:buNone/>
                      </a:pPr>
                      <a:r>
                        <a:rPr lang="en-US" sz="1100"/>
                        <a:t>Return Register and </a:t>
                      </a:r>
                      <a:r>
                        <a:rPr lang="en-US" sz="1100"/>
                        <a:t>Argument</a:t>
                      </a:r>
                      <a:r>
                        <a:rPr lang="en-US" sz="1100"/>
                        <a:t> Passing</a:t>
                      </a:r>
                      <a:endParaRPr sz="1100"/>
                    </a:p>
                  </a:txBody>
                  <a:tcPr marT="91425" marB="91425" marR="91425" marL="91425"/>
                </a:tc>
                <a:tc>
                  <a:txBody>
                    <a:bodyPr/>
                    <a:lstStyle/>
                    <a:p>
                      <a:pPr indent="0" lvl="0" marL="0" rtl="0" algn="l">
                        <a:spcBef>
                          <a:spcPts val="0"/>
                        </a:spcBef>
                        <a:spcAft>
                          <a:spcPts val="0"/>
                        </a:spcAft>
                        <a:buNone/>
                      </a:pPr>
                      <a:r>
                        <a:rPr lang="en-US" sz="1100"/>
                        <a:t>No</a:t>
                      </a:r>
                      <a:endParaRPr sz="1100"/>
                    </a:p>
                  </a:txBody>
                  <a:tcPr marT="91425" marB="91425" marR="91425" marL="91425"/>
                </a:tc>
              </a:tr>
              <a:tr h="242850">
                <a:tc>
                  <a:txBody>
                    <a:bodyPr/>
                    <a:lstStyle/>
                    <a:p>
                      <a:pPr indent="0" lvl="0" marL="0" rtl="0" algn="l">
                        <a:spcBef>
                          <a:spcPts val="0"/>
                        </a:spcBef>
                        <a:spcAft>
                          <a:spcPts val="0"/>
                        </a:spcAft>
                        <a:buNone/>
                      </a:pPr>
                      <a:r>
                        <a:rPr lang="en-US" sz="1100"/>
                        <a:t>R6 - R31</a:t>
                      </a:r>
                      <a:endParaRPr sz="1100"/>
                    </a:p>
                  </a:txBody>
                  <a:tcPr marT="91425" marB="91425" marR="91425" marL="91425"/>
                </a:tc>
                <a:tc>
                  <a:txBody>
                    <a:bodyPr/>
                    <a:lstStyle/>
                    <a:p>
                      <a:pPr indent="0" lvl="0" marL="0" rtl="0" algn="l">
                        <a:spcBef>
                          <a:spcPts val="0"/>
                        </a:spcBef>
                        <a:spcAft>
                          <a:spcPts val="0"/>
                        </a:spcAft>
                        <a:buNone/>
                      </a:pPr>
                      <a:r>
                        <a:rPr lang="en-US" sz="1100"/>
                        <a:t>Temporary Registers</a:t>
                      </a:r>
                      <a:endParaRPr sz="1100"/>
                    </a:p>
                  </a:txBody>
                  <a:tcPr marT="91425" marB="91425" marR="91425" marL="91425"/>
                </a:tc>
                <a:tc>
                  <a:txBody>
                    <a:bodyPr/>
                    <a:lstStyle/>
                    <a:p>
                      <a:pPr indent="0" lvl="0" marL="0" rtl="0" algn="l">
                        <a:spcBef>
                          <a:spcPts val="0"/>
                        </a:spcBef>
                        <a:spcAft>
                          <a:spcPts val="0"/>
                        </a:spcAft>
                        <a:buNone/>
                      </a:pPr>
                      <a:r>
                        <a:rPr lang="en-US" sz="1100"/>
                        <a:t>No</a:t>
                      </a:r>
                      <a:endParaRPr sz="1100"/>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e4bc46358b_13_55"/>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 - ABI</a:t>
            </a:r>
            <a:endParaRPr b="0" i="0" sz="3600" u="none" cap="none" strike="noStrike">
              <a:solidFill>
                <a:srgbClr val="000000"/>
              </a:solidFill>
              <a:latin typeface="Arial"/>
              <a:ea typeface="Arial"/>
              <a:cs typeface="Arial"/>
              <a:sym typeface="Arial"/>
            </a:endParaRPr>
          </a:p>
        </p:txBody>
      </p:sp>
      <p:sp>
        <p:nvSpPr>
          <p:cNvPr id="509" name="Google Shape;509;g2e4bc46358b_13_55"/>
          <p:cNvSpPr txBox="1"/>
          <p:nvPr/>
        </p:nvSpPr>
        <p:spPr>
          <a:xfrm>
            <a:off x="1245725" y="1300175"/>
            <a:ext cx="7515000" cy="3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Parameter Passing</a:t>
            </a:r>
            <a:endParaRPr b="1" sz="1800"/>
          </a:p>
          <a:p>
            <a:pPr indent="-336550" lvl="0" marL="457200" rtl="0" algn="l">
              <a:spcBef>
                <a:spcPts val="0"/>
              </a:spcBef>
              <a:spcAft>
                <a:spcPts val="0"/>
              </a:spcAft>
              <a:buSzPts val="1700"/>
              <a:buChar char="●"/>
            </a:pPr>
            <a:r>
              <a:rPr lang="en-US" sz="1700"/>
              <a:t>Parameters are passed through the stack, first argument starting at the first available space;</a:t>
            </a:r>
            <a:endParaRPr sz="1700"/>
          </a:p>
          <a:p>
            <a:pPr indent="-336550" lvl="0" marL="457200" rtl="0" algn="l">
              <a:spcBef>
                <a:spcPts val="0"/>
              </a:spcBef>
              <a:spcAft>
                <a:spcPts val="0"/>
              </a:spcAft>
              <a:buSzPts val="1700"/>
              <a:buChar char="●"/>
            </a:pPr>
            <a:r>
              <a:rPr lang="en-US" sz="1700"/>
              <a:t>Return values are passed through register R4;</a:t>
            </a:r>
            <a:endParaRPr sz="1700"/>
          </a:p>
          <a:p>
            <a:pPr indent="-336550" lvl="0" marL="457200" rtl="0" algn="l">
              <a:spcBef>
                <a:spcPts val="0"/>
              </a:spcBef>
              <a:spcAft>
                <a:spcPts val="0"/>
              </a:spcAft>
              <a:buSzPts val="1700"/>
              <a:buChar char="●"/>
            </a:pPr>
            <a:r>
              <a:rPr lang="en-US" sz="1700"/>
              <a:t>Exception made where parameters are passed through R4 and R5 to functions that perform multiplication and division.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800"/>
              <a:t>Stack Management</a:t>
            </a:r>
            <a:endParaRPr b="1" sz="1800"/>
          </a:p>
          <a:p>
            <a:pPr indent="-336550" lvl="0" marL="457200" rtl="0" algn="l">
              <a:spcBef>
                <a:spcPts val="0"/>
              </a:spcBef>
              <a:spcAft>
                <a:spcPts val="0"/>
              </a:spcAft>
              <a:buSzPts val="1700"/>
              <a:buChar char="●"/>
            </a:pPr>
            <a:r>
              <a:rPr lang="en-US" sz="1700"/>
              <a:t>Stack grows downwards;</a:t>
            </a:r>
            <a:endParaRPr sz="1700"/>
          </a:p>
          <a:p>
            <a:pPr indent="-336550" lvl="0" marL="457200" rtl="0" algn="l">
              <a:spcBef>
                <a:spcPts val="0"/>
              </a:spcBef>
              <a:spcAft>
                <a:spcPts val="0"/>
              </a:spcAft>
              <a:buSzPts val="1700"/>
              <a:buChar char="●"/>
            </a:pPr>
            <a:r>
              <a:rPr lang="en-US" sz="1700"/>
              <a:t>The first argument passed onto the stack is located at offset given by the number of parameters plus two of the stack pointer on function entry.</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600"/>
          </a:p>
        </p:txBody>
      </p:sp>
      <p:pic>
        <p:nvPicPr>
          <p:cNvPr id="510" name="Google Shape;510;g2e4bc46358b_13_55"/>
          <p:cNvPicPr preferRelativeResize="0"/>
          <p:nvPr/>
        </p:nvPicPr>
        <p:blipFill>
          <a:blip r:embed="rId3">
            <a:alphaModFix/>
          </a:blip>
          <a:stretch>
            <a:fillRect/>
          </a:stretch>
        </p:blipFill>
        <p:spPr>
          <a:xfrm>
            <a:off x="2194375" y="4589125"/>
            <a:ext cx="5617700" cy="21368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e4ef41b5a9_0_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 - ABI</a:t>
            </a:r>
            <a:endParaRPr b="0" i="0" sz="3600" u="none" cap="none" strike="noStrike">
              <a:solidFill>
                <a:srgbClr val="000000"/>
              </a:solidFill>
              <a:latin typeface="Arial"/>
              <a:ea typeface="Arial"/>
              <a:cs typeface="Arial"/>
              <a:sym typeface="Arial"/>
            </a:endParaRPr>
          </a:p>
        </p:txBody>
      </p:sp>
      <p:sp>
        <p:nvSpPr>
          <p:cNvPr id="516" name="Google Shape;516;g2e4ef41b5a9_0_3"/>
          <p:cNvSpPr txBox="1"/>
          <p:nvPr/>
        </p:nvSpPr>
        <p:spPr>
          <a:xfrm>
            <a:off x="1245725" y="1300175"/>
            <a:ext cx="3481500" cy="5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Stack Frame</a:t>
            </a:r>
            <a:endParaRPr sz="1700"/>
          </a:p>
          <a:p>
            <a:pPr indent="-336550" lvl="0" marL="457200" rtl="0" algn="l">
              <a:spcBef>
                <a:spcPts val="0"/>
              </a:spcBef>
              <a:spcAft>
                <a:spcPts val="0"/>
              </a:spcAft>
              <a:buSzPts val="1700"/>
              <a:buChar char="●"/>
            </a:pPr>
            <a:r>
              <a:rPr lang="en-US" sz="1700"/>
              <a:t>Each function has a stack frame;</a:t>
            </a:r>
            <a:endParaRPr sz="1700"/>
          </a:p>
          <a:p>
            <a:pPr indent="-336550" lvl="0" marL="457200" rtl="0" algn="l">
              <a:spcBef>
                <a:spcPts val="0"/>
              </a:spcBef>
              <a:spcAft>
                <a:spcPts val="0"/>
              </a:spcAft>
              <a:buSzPts val="1700"/>
              <a:buChar char="●"/>
            </a:pPr>
            <a:r>
              <a:rPr lang="en-US" sz="1700"/>
              <a:t>Arguments </a:t>
            </a:r>
            <a:r>
              <a:rPr lang="en-US" sz="1700"/>
              <a:t>accessible</a:t>
            </a:r>
            <a:r>
              <a:rPr lang="en-US" sz="1700"/>
              <a:t> with </a:t>
            </a:r>
            <a:r>
              <a:rPr lang="en-US" sz="1700"/>
              <a:t>positive offsets;</a:t>
            </a:r>
            <a:endParaRPr sz="1700"/>
          </a:p>
          <a:p>
            <a:pPr indent="-336550" lvl="0" marL="457200" rtl="0" algn="l">
              <a:spcBef>
                <a:spcPts val="0"/>
              </a:spcBef>
              <a:spcAft>
                <a:spcPts val="0"/>
              </a:spcAft>
              <a:buSzPts val="1700"/>
              <a:buChar char="●"/>
            </a:pPr>
            <a:r>
              <a:rPr lang="en-US" sz="1700"/>
              <a:t>Local variables accessible with negative offsets.</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600"/>
          </a:p>
        </p:txBody>
      </p:sp>
      <p:pic>
        <p:nvPicPr>
          <p:cNvPr id="517" name="Google Shape;517;g2e4ef41b5a9_0_3"/>
          <p:cNvPicPr preferRelativeResize="0"/>
          <p:nvPr/>
        </p:nvPicPr>
        <p:blipFill>
          <a:blip r:embed="rId3">
            <a:alphaModFix/>
          </a:blip>
          <a:stretch>
            <a:fillRect/>
          </a:stretch>
        </p:blipFill>
        <p:spPr>
          <a:xfrm>
            <a:off x="4727213" y="1993050"/>
            <a:ext cx="4033624" cy="3632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e4ef41b5a9_0_1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 - ABI</a:t>
            </a:r>
            <a:endParaRPr b="0" i="0" sz="3600" u="none" cap="none" strike="noStrike">
              <a:solidFill>
                <a:srgbClr val="000000"/>
              </a:solidFill>
              <a:latin typeface="Arial"/>
              <a:ea typeface="Arial"/>
              <a:cs typeface="Arial"/>
              <a:sym typeface="Arial"/>
            </a:endParaRPr>
          </a:p>
        </p:txBody>
      </p:sp>
      <p:sp>
        <p:nvSpPr>
          <p:cNvPr id="523" name="Google Shape;523;g2e4ef41b5a9_0_11"/>
          <p:cNvSpPr txBox="1"/>
          <p:nvPr/>
        </p:nvSpPr>
        <p:spPr>
          <a:xfrm>
            <a:off x="1245725" y="1300175"/>
            <a:ext cx="7515000" cy="40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Procedure Calling Convention</a:t>
            </a:r>
            <a:endParaRPr b="1" sz="1800"/>
          </a:p>
          <a:p>
            <a:pPr indent="-330200" lvl="0" marL="457200" rtl="0" algn="l">
              <a:spcBef>
                <a:spcPts val="0"/>
              </a:spcBef>
              <a:spcAft>
                <a:spcPts val="0"/>
              </a:spcAft>
              <a:buSzPts val="1600"/>
              <a:buChar char="●"/>
            </a:pPr>
            <a:r>
              <a:rPr lang="en-US" sz="1600"/>
              <a:t>Push arguments to stack;</a:t>
            </a:r>
            <a:endParaRPr sz="1600"/>
          </a:p>
          <a:p>
            <a:pPr indent="-330200" lvl="0" marL="457200" rtl="0" algn="l">
              <a:spcBef>
                <a:spcPts val="0"/>
              </a:spcBef>
              <a:spcAft>
                <a:spcPts val="0"/>
              </a:spcAft>
              <a:buSzPts val="1600"/>
              <a:buChar char="●"/>
            </a:pPr>
            <a:r>
              <a:rPr lang="en-US" sz="1600"/>
              <a:t>Save Frame Pointer and copy current Stack Pointer to it;</a:t>
            </a:r>
            <a:endParaRPr sz="1600"/>
          </a:p>
          <a:p>
            <a:pPr indent="-330200" lvl="0" marL="457200" rtl="0" algn="l">
              <a:spcBef>
                <a:spcPts val="0"/>
              </a:spcBef>
              <a:spcAft>
                <a:spcPts val="0"/>
              </a:spcAft>
              <a:buSzPts val="1600"/>
              <a:buChar char="●"/>
            </a:pPr>
            <a:r>
              <a:rPr lang="en-US" sz="1600"/>
              <a:t>Save Return Address;</a:t>
            </a:r>
            <a:endParaRPr sz="1600"/>
          </a:p>
          <a:p>
            <a:pPr indent="-330200" lvl="0" marL="457200" rtl="0" algn="l">
              <a:spcBef>
                <a:spcPts val="0"/>
              </a:spcBef>
              <a:spcAft>
                <a:spcPts val="0"/>
              </a:spcAft>
              <a:buSzPts val="1600"/>
              <a:buChar char="●"/>
            </a:pPr>
            <a:r>
              <a:rPr lang="en-US" sz="1600"/>
              <a:t>Jump to function using JMPL </a:t>
            </a:r>
            <a:r>
              <a:rPr lang="en-US" sz="1600"/>
              <a:t>instruction</a:t>
            </a:r>
            <a:r>
              <a:rPr lang="en-US" sz="1600"/>
              <a:t> with R1;</a:t>
            </a:r>
            <a:endParaRPr sz="1600"/>
          </a:p>
          <a:p>
            <a:pPr indent="-330200" lvl="0" marL="457200" rtl="0" algn="l">
              <a:spcBef>
                <a:spcPts val="0"/>
              </a:spcBef>
              <a:spcAft>
                <a:spcPts val="0"/>
              </a:spcAft>
              <a:buSzPts val="1600"/>
              <a:buChar char="●"/>
            </a:pPr>
            <a:r>
              <a:rPr lang="en-US" sz="1600"/>
              <a:t>Execute function;</a:t>
            </a:r>
            <a:endParaRPr sz="1600"/>
          </a:p>
          <a:p>
            <a:pPr indent="-330200" lvl="0" marL="457200" rtl="0" algn="l">
              <a:spcBef>
                <a:spcPts val="0"/>
              </a:spcBef>
              <a:spcAft>
                <a:spcPts val="0"/>
              </a:spcAft>
              <a:buSzPts val="1600"/>
              <a:buChar char="●"/>
            </a:pPr>
            <a:r>
              <a:rPr lang="en-US" sz="1600"/>
              <a:t>Copy Frame Pointer to Stack Pointer;</a:t>
            </a:r>
            <a:endParaRPr sz="1600"/>
          </a:p>
          <a:p>
            <a:pPr indent="-330200" lvl="0" marL="457200" rtl="0" algn="l">
              <a:spcBef>
                <a:spcPts val="0"/>
              </a:spcBef>
              <a:spcAft>
                <a:spcPts val="0"/>
              </a:spcAft>
              <a:buSzPts val="1600"/>
              <a:buChar char="●"/>
            </a:pPr>
            <a:r>
              <a:rPr lang="en-US" sz="1600"/>
              <a:t>Restore program to where it was called using JMP;</a:t>
            </a:r>
            <a:endParaRPr sz="1600"/>
          </a:p>
          <a:p>
            <a:pPr indent="-330200" lvl="0" marL="457200" rtl="0" algn="l">
              <a:spcBef>
                <a:spcPts val="0"/>
              </a:spcBef>
              <a:spcAft>
                <a:spcPts val="0"/>
              </a:spcAft>
              <a:buSzPts val="1600"/>
              <a:buChar char="●"/>
            </a:pPr>
            <a:r>
              <a:rPr lang="en-US" sz="1600"/>
              <a:t>Place result in return value register;</a:t>
            </a:r>
            <a:endParaRPr sz="1600"/>
          </a:p>
          <a:p>
            <a:pPr indent="-330200" lvl="0" marL="457200" rtl="0" algn="l">
              <a:spcBef>
                <a:spcPts val="0"/>
              </a:spcBef>
              <a:spcAft>
                <a:spcPts val="0"/>
              </a:spcAft>
              <a:buSzPts val="1600"/>
              <a:buChar char="●"/>
            </a:pPr>
            <a:r>
              <a:rPr lang="en-US" sz="1600"/>
              <a:t>Restore previous Return Address;</a:t>
            </a:r>
            <a:endParaRPr sz="1600"/>
          </a:p>
          <a:p>
            <a:pPr indent="-330200" lvl="0" marL="457200" rtl="0" algn="l">
              <a:spcBef>
                <a:spcPts val="0"/>
              </a:spcBef>
              <a:spcAft>
                <a:spcPts val="0"/>
              </a:spcAft>
              <a:buSzPts val="1600"/>
              <a:buChar char="●"/>
            </a:pPr>
            <a:r>
              <a:rPr lang="en-US" sz="1600"/>
              <a:t>Restore Frame Pointer</a:t>
            </a:r>
            <a:endParaRPr sz="1600"/>
          </a:p>
          <a:p>
            <a:pPr indent="-330200" lvl="0" marL="457200" rtl="0" algn="l">
              <a:spcBef>
                <a:spcPts val="0"/>
              </a:spcBef>
              <a:spcAft>
                <a:spcPts val="0"/>
              </a:spcAft>
              <a:buSzPts val="1600"/>
              <a:buChar char="●"/>
            </a:pPr>
            <a:r>
              <a:rPr lang="en-US" sz="1600"/>
              <a:t>Free stack space occupied by function’s arguments.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700"/>
              <a:t>Only registers R1, R2 and R3 are preserved across function calls.</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e4ef41b5a9_0_2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529" name="Google Shape;529;g2e4ef41b5a9_0_24"/>
          <p:cNvSpPr txBox="1"/>
          <p:nvPr/>
        </p:nvSpPr>
        <p:spPr>
          <a:xfrm>
            <a:off x="1245725" y="1300175"/>
            <a:ext cx="7515000" cy="52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Stack management</a:t>
            </a:r>
            <a:endParaRPr b="1" sz="18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Performed by manipulating stack pointer (register R3);</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To execute push and pop:</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Push(Reg_x):  </a:t>
            </a:r>
            <a:endParaRPr sz="1500">
              <a:solidFill>
                <a:schemeClr val="dk1"/>
              </a:solidFill>
            </a:endParaRPr>
          </a:p>
          <a:p>
            <a:pPr indent="-323850" lvl="2" marL="1371600" rtl="0" algn="l">
              <a:spcBef>
                <a:spcPts val="0"/>
              </a:spcBef>
              <a:spcAft>
                <a:spcPts val="0"/>
              </a:spcAft>
              <a:buClr>
                <a:schemeClr val="dk1"/>
              </a:buClr>
              <a:buSzPts val="1500"/>
              <a:buChar char="■"/>
            </a:pPr>
            <a:r>
              <a:rPr lang="en-US" sz="1500">
                <a:solidFill>
                  <a:schemeClr val="dk1"/>
                </a:solidFill>
              </a:rPr>
              <a:t>SUB R3, R3, #1</a:t>
            </a:r>
            <a:endParaRPr sz="1500">
              <a:solidFill>
                <a:schemeClr val="dk1"/>
              </a:solidFill>
            </a:endParaRPr>
          </a:p>
          <a:p>
            <a:pPr indent="-323850" lvl="2" marL="1371600" rtl="0" algn="l">
              <a:spcBef>
                <a:spcPts val="0"/>
              </a:spcBef>
              <a:spcAft>
                <a:spcPts val="0"/>
              </a:spcAft>
              <a:buClr>
                <a:schemeClr val="dk1"/>
              </a:buClr>
              <a:buSzPts val="1500"/>
              <a:buChar char="■"/>
            </a:pPr>
            <a:r>
              <a:rPr lang="en-US" sz="1500">
                <a:solidFill>
                  <a:schemeClr val="dk1"/>
                </a:solidFill>
              </a:rPr>
              <a:t>STX Reg_x, R3, #0</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Pop(Reg_x):</a:t>
            </a:r>
            <a:endParaRPr sz="1500">
              <a:solidFill>
                <a:schemeClr val="dk1"/>
              </a:solidFill>
            </a:endParaRPr>
          </a:p>
          <a:p>
            <a:pPr indent="-323850" lvl="2" marL="1371600" rtl="0" algn="l">
              <a:spcBef>
                <a:spcPts val="0"/>
              </a:spcBef>
              <a:spcAft>
                <a:spcPts val="0"/>
              </a:spcAft>
              <a:buClr>
                <a:schemeClr val="dk1"/>
              </a:buClr>
              <a:buSzPts val="1500"/>
              <a:buChar char="■"/>
            </a:pPr>
            <a:r>
              <a:rPr lang="en-US" sz="1500">
                <a:solidFill>
                  <a:schemeClr val="dk1"/>
                </a:solidFill>
              </a:rPr>
              <a:t>LDX Reg_x, R3, #0</a:t>
            </a:r>
            <a:endParaRPr sz="1500">
              <a:solidFill>
                <a:schemeClr val="dk1"/>
              </a:solidFill>
            </a:endParaRPr>
          </a:p>
          <a:p>
            <a:pPr indent="-323850" lvl="2" marL="1371600" rtl="0" algn="l">
              <a:spcBef>
                <a:spcPts val="0"/>
              </a:spcBef>
              <a:spcAft>
                <a:spcPts val="0"/>
              </a:spcAft>
              <a:buClr>
                <a:schemeClr val="dk1"/>
              </a:buClr>
              <a:buSzPts val="1500"/>
              <a:buChar char="■"/>
            </a:pPr>
            <a:r>
              <a:rPr lang="en-US" sz="1500">
                <a:solidFill>
                  <a:schemeClr val="dk1"/>
                </a:solidFill>
              </a:rPr>
              <a:t>ADD R3, R3, #1</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To allocate or free space on the stack, add or subtract the required spaces from the stack pointer.</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Template for a variable declaration uses this method to allocate stack space for local variables.</a:t>
            </a:r>
            <a:endParaRPr sz="1700">
              <a:solidFill>
                <a:schemeClr val="dk1"/>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600"/>
          </a:p>
        </p:txBody>
      </p:sp>
      <p:pic>
        <p:nvPicPr>
          <p:cNvPr id="530" name="Google Shape;530;g2e4ef41b5a9_0_24"/>
          <p:cNvPicPr preferRelativeResize="0"/>
          <p:nvPr/>
        </p:nvPicPr>
        <p:blipFill>
          <a:blip r:embed="rId3">
            <a:alphaModFix/>
          </a:blip>
          <a:stretch>
            <a:fillRect/>
          </a:stretch>
        </p:blipFill>
        <p:spPr>
          <a:xfrm>
            <a:off x="5633775" y="4365100"/>
            <a:ext cx="2658999" cy="2340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e4ef41b5a9_0_18"/>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536" name="Google Shape;536;g2e4ef41b5a9_0_18"/>
          <p:cNvSpPr txBox="1"/>
          <p:nvPr/>
        </p:nvSpPr>
        <p:spPr>
          <a:xfrm>
            <a:off x="1245725" y="1300175"/>
            <a:ext cx="41064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Function</a:t>
            </a:r>
            <a:r>
              <a:rPr b="1" lang="en-US" sz="1800"/>
              <a:t> Call</a:t>
            </a:r>
            <a:endParaRPr b="1" sz="1800"/>
          </a:p>
          <a:p>
            <a:pPr indent="-336550" lvl="0" marL="457200" rtl="0" algn="l">
              <a:spcBef>
                <a:spcPts val="0"/>
              </a:spcBef>
              <a:spcAft>
                <a:spcPts val="0"/>
              </a:spcAft>
              <a:buSzPts val="1700"/>
              <a:buChar char="●"/>
            </a:pPr>
            <a:r>
              <a:rPr lang="en-US" sz="1700"/>
              <a:t>Creates the epilogue and prologue.</a:t>
            </a:r>
            <a:endParaRPr sz="1700"/>
          </a:p>
          <a:p>
            <a:pPr indent="0" lvl="0" marL="0" rtl="0" algn="just">
              <a:spcBef>
                <a:spcPts val="0"/>
              </a:spcBef>
              <a:spcAft>
                <a:spcPts val="0"/>
              </a:spcAft>
              <a:buNone/>
            </a:pPr>
            <a:r>
              <a:t/>
            </a:r>
            <a:endParaRPr b="1" sz="1800"/>
          </a:p>
          <a:p>
            <a:pPr indent="0" lvl="0" marL="0" rtl="0" algn="just">
              <a:spcBef>
                <a:spcPts val="0"/>
              </a:spcBef>
              <a:spcAft>
                <a:spcPts val="0"/>
              </a:spcAft>
              <a:buNone/>
            </a:pPr>
            <a:r>
              <a:rPr b="1" lang="en-US" sz="1600"/>
              <a:t>From the calling procedure:</a:t>
            </a:r>
            <a:endParaRPr b="1" sz="1600"/>
          </a:p>
          <a:p>
            <a:pPr indent="-317500" lvl="0" marL="457200" rtl="0" algn="just">
              <a:spcBef>
                <a:spcPts val="0"/>
              </a:spcBef>
              <a:spcAft>
                <a:spcPts val="0"/>
              </a:spcAft>
              <a:buClr>
                <a:schemeClr val="dk1"/>
              </a:buClr>
              <a:buSzPts val="1400"/>
              <a:buChar char="●"/>
            </a:pPr>
            <a:r>
              <a:rPr lang="en-US">
                <a:solidFill>
                  <a:schemeClr val="dk1"/>
                </a:solidFill>
              </a:rPr>
              <a:t>Push arguments to stack;</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Save Frame Pointer and copy current Stack Pointer to it;</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Save Return Address;</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Jump to function using JMPL instruction with R1;</a:t>
            </a:r>
            <a:endParaRPr>
              <a:solidFill>
                <a:schemeClr val="dk1"/>
              </a:solidFill>
            </a:endParaRPr>
          </a:p>
          <a:p>
            <a:pPr indent="-317500" lvl="0" marL="457200" rtl="0" algn="just">
              <a:spcBef>
                <a:spcPts val="0"/>
              </a:spcBef>
              <a:spcAft>
                <a:spcPts val="0"/>
              </a:spcAft>
              <a:buClr>
                <a:srgbClr val="D9D9D9"/>
              </a:buClr>
              <a:buSzPts val="1400"/>
              <a:buChar char="●"/>
            </a:pPr>
            <a:r>
              <a:rPr lang="en-US">
                <a:solidFill>
                  <a:srgbClr val="D9D9D9"/>
                </a:solidFill>
              </a:rPr>
              <a:t>…</a:t>
            </a:r>
            <a:endParaRPr>
              <a:solidFill>
                <a:srgbClr val="D9D9D9"/>
              </a:solidFill>
            </a:endParaRPr>
          </a:p>
          <a:p>
            <a:pPr indent="-317500" lvl="0" marL="457200" rtl="0" algn="just">
              <a:spcBef>
                <a:spcPts val="0"/>
              </a:spcBef>
              <a:spcAft>
                <a:spcPts val="0"/>
              </a:spcAft>
              <a:buClr>
                <a:schemeClr val="dk1"/>
              </a:buClr>
              <a:buSzPts val="1400"/>
              <a:buChar char="●"/>
            </a:pPr>
            <a:r>
              <a:rPr lang="en-US">
                <a:solidFill>
                  <a:schemeClr val="dk1"/>
                </a:solidFill>
              </a:rPr>
              <a:t>Place result in return value register;</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Restore previous Return Address;</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Restore Frame Pointer</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Free stack space occupied by function’s arguments.</a:t>
            </a:r>
            <a:endParaRPr>
              <a:solidFill>
                <a:schemeClr val="dk1"/>
              </a:solidFill>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537" name="Google Shape;537;g2e4ef41b5a9_0_18"/>
          <p:cNvPicPr preferRelativeResize="0"/>
          <p:nvPr/>
        </p:nvPicPr>
        <p:blipFill>
          <a:blip r:embed="rId3">
            <a:alphaModFix/>
          </a:blip>
          <a:stretch>
            <a:fillRect/>
          </a:stretch>
        </p:blipFill>
        <p:spPr>
          <a:xfrm>
            <a:off x="5915800" y="1300175"/>
            <a:ext cx="2962804" cy="53889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e4bc46358b_29_42"/>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sp>
        <p:nvSpPr>
          <p:cNvPr id="160" name="Google Shape;160;g2e4bc46358b_29_42"/>
          <p:cNvSpPr/>
          <p:nvPr/>
        </p:nvSpPr>
        <p:spPr>
          <a:xfrm rot="5400000">
            <a:off x="4365400" y="4466250"/>
            <a:ext cx="676800" cy="455700"/>
          </a:xfrm>
          <a:prstGeom prst="rightArrow">
            <a:avLst>
              <a:gd fmla="val 31549" name="adj1"/>
              <a:gd fmla="val 536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endParaRPr>
          </a:p>
        </p:txBody>
      </p:sp>
      <p:sp>
        <p:nvSpPr>
          <p:cNvPr id="161" name="Google Shape;161;g2e4bc46358b_29_42"/>
          <p:cNvSpPr txBox="1"/>
          <p:nvPr/>
        </p:nvSpPr>
        <p:spPr>
          <a:xfrm>
            <a:off x="943513" y="5085950"/>
            <a:ext cx="7802100" cy="1082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a:t>Regular expressions are patterns used to match character combinations in</a:t>
            </a:r>
            <a:endParaRPr b="1"/>
          </a:p>
          <a:p>
            <a:pPr indent="0" lvl="0" marL="457200" rtl="0" algn="l">
              <a:lnSpc>
                <a:spcPct val="115000"/>
              </a:lnSpc>
              <a:spcBef>
                <a:spcPts val="0"/>
              </a:spcBef>
              <a:spcAft>
                <a:spcPts val="0"/>
              </a:spcAft>
              <a:buNone/>
            </a:pPr>
            <a:r>
              <a:rPr b="1" lang="en-US"/>
              <a:t>strings. They define search patterns, crucial for identifying token types, facilitating accurate lexical analysis in compilation processes.</a:t>
            </a:r>
            <a:endParaRPr b="1"/>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rgbClr val="000000"/>
              </a:solidFill>
              <a:latin typeface="Arial"/>
              <a:ea typeface="Arial"/>
              <a:cs typeface="Arial"/>
              <a:sym typeface="Arial"/>
            </a:endParaRPr>
          </a:p>
        </p:txBody>
      </p:sp>
      <p:pic>
        <p:nvPicPr>
          <p:cNvPr id="162" name="Google Shape;162;g2e4bc46358b_29_42"/>
          <p:cNvPicPr preferRelativeResize="0"/>
          <p:nvPr/>
        </p:nvPicPr>
        <p:blipFill>
          <a:blip r:embed="rId3">
            <a:alphaModFix/>
          </a:blip>
          <a:stretch>
            <a:fillRect/>
          </a:stretch>
        </p:blipFill>
        <p:spPr>
          <a:xfrm>
            <a:off x="2882475" y="1196400"/>
            <a:ext cx="3924174" cy="2976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e4ef41b5a9_0_3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543" name="Google Shape;543;g2e4ef41b5a9_0_32"/>
          <p:cNvSpPr txBox="1"/>
          <p:nvPr/>
        </p:nvSpPr>
        <p:spPr>
          <a:xfrm>
            <a:off x="1245725" y="1300175"/>
            <a:ext cx="3719700" cy="5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Function and Return:</a:t>
            </a:r>
            <a:endParaRPr b="1" sz="1800"/>
          </a:p>
          <a:p>
            <a:pPr indent="-330200" lvl="0" marL="457200" rtl="0" algn="just">
              <a:spcBef>
                <a:spcPts val="0"/>
              </a:spcBef>
              <a:spcAft>
                <a:spcPts val="0"/>
              </a:spcAft>
              <a:buSzPts val="1600"/>
              <a:buChar char="●"/>
            </a:pPr>
            <a:r>
              <a:rPr lang="en-US" sz="1600"/>
              <a:t>Function template checks if return is void, if it is emit the necessary instructions to exit the function code;</a:t>
            </a:r>
            <a:endParaRPr sz="1600"/>
          </a:p>
          <a:p>
            <a:pPr indent="-330200" lvl="0" marL="457200" rtl="0" algn="just">
              <a:spcBef>
                <a:spcPts val="0"/>
              </a:spcBef>
              <a:spcAft>
                <a:spcPts val="0"/>
              </a:spcAft>
              <a:buSzPts val="1600"/>
              <a:buChar char="●"/>
            </a:pPr>
            <a:r>
              <a:rPr lang="en-US" sz="1600"/>
              <a:t>Otherwise, since the AST is valid, there must a return statement, and it will be the return template to generate the exit instructions.</a:t>
            </a:r>
            <a:endParaRPr sz="1600"/>
          </a:p>
          <a:p>
            <a:pPr indent="0" lvl="0" marL="0" rtl="0" algn="l">
              <a:spcBef>
                <a:spcPts val="0"/>
              </a:spcBef>
              <a:spcAft>
                <a:spcPts val="0"/>
              </a:spcAft>
              <a:buNone/>
            </a:pPr>
            <a:r>
              <a:t/>
            </a:r>
            <a:endParaRPr sz="1800"/>
          </a:p>
          <a:p>
            <a:pPr indent="0" lvl="0" marL="0" rtl="0" algn="just">
              <a:spcBef>
                <a:spcPts val="0"/>
              </a:spcBef>
              <a:spcAft>
                <a:spcPts val="0"/>
              </a:spcAft>
              <a:buNone/>
            </a:pPr>
            <a:r>
              <a:rPr b="1" lang="en-US" sz="1600">
                <a:solidFill>
                  <a:schemeClr val="dk1"/>
                </a:solidFill>
              </a:rPr>
              <a:t>From the calling procedure:</a:t>
            </a:r>
            <a:endParaRPr sz="1600"/>
          </a:p>
          <a:p>
            <a:pPr indent="-317500" lvl="0" marL="457200" rtl="0" algn="l">
              <a:spcBef>
                <a:spcPts val="0"/>
              </a:spcBef>
              <a:spcAft>
                <a:spcPts val="0"/>
              </a:spcAft>
              <a:buClr>
                <a:srgbClr val="CCCCCC"/>
              </a:buClr>
              <a:buSzPts val="1400"/>
              <a:buChar char="●"/>
            </a:pPr>
            <a:r>
              <a:rPr lang="en-US">
                <a:solidFill>
                  <a:srgbClr val="CCCCCC"/>
                </a:solidFill>
              </a:rPr>
              <a:t>…</a:t>
            </a:r>
            <a:endParaRPr>
              <a:solidFill>
                <a:srgbClr val="CCCCCC"/>
              </a:solidFill>
            </a:endParaRPr>
          </a:p>
          <a:p>
            <a:pPr indent="-317500" lvl="0" marL="457200" rtl="0" algn="l">
              <a:spcBef>
                <a:spcPts val="0"/>
              </a:spcBef>
              <a:spcAft>
                <a:spcPts val="0"/>
              </a:spcAft>
              <a:buClr>
                <a:schemeClr val="dk1"/>
              </a:buClr>
              <a:buSzPts val="1400"/>
              <a:buChar char="●"/>
            </a:pPr>
            <a:r>
              <a:rPr lang="en-US">
                <a:solidFill>
                  <a:schemeClr val="dk1"/>
                </a:solidFill>
              </a:rPr>
              <a:t>Execute function;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Copy Frame Pointer to Stack Pointer;</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Restore program to where it was called using JMP;</a:t>
            </a:r>
            <a:endParaRPr>
              <a:solidFill>
                <a:schemeClr val="dk1"/>
              </a:solidFill>
            </a:endParaRPr>
          </a:p>
          <a:p>
            <a:pPr indent="-317500" lvl="0" marL="457200" rtl="0" algn="l">
              <a:spcBef>
                <a:spcPts val="0"/>
              </a:spcBef>
              <a:spcAft>
                <a:spcPts val="0"/>
              </a:spcAft>
              <a:buClr>
                <a:srgbClr val="9E9E9E"/>
              </a:buClr>
              <a:buSzPts val="1400"/>
              <a:buChar char="●"/>
            </a:pPr>
            <a:r>
              <a:rPr lang="en-US">
                <a:solidFill>
                  <a:srgbClr val="9E9E9E"/>
                </a:solidFill>
              </a:rPr>
              <a:t>…</a:t>
            </a:r>
            <a:endParaRPr>
              <a:solidFill>
                <a:srgbClr val="9E9E9E"/>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544" name="Google Shape;544;g2e4ef41b5a9_0_32"/>
          <p:cNvPicPr preferRelativeResize="0"/>
          <p:nvPr/>
        </p:nvPicPr>
        <p:blipFill>
          <a:blip r:embed="rId3">
            <a:alphaModFix/>
          </a:blip>
          <a:stretch>
            <a:fillRect/>
          </a:stretch>
        </p:blipFill>
        <p:spPr>
          <a:xfrm>
            <a:off x="5301275" y="1358975"/>
            <a:ext cx="3232673" cy="43670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e4ef41b5a9_0_5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550" name="Google Shape;550;g2e4ef41b5a9_0_51"/>
          <p:cNvSpPr txBox="1"/>
          <p:nvPr/>
        </p:nvSpPr>
        <p:spPr>
          <a:xfrm>
            <a:off x="1245725" y="1300175"/>
            <a:ext cx="7515000" cy="53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Multiplication and Division/Modulus</a:t>
            </a:r>
            <a:endParaRPr b="1" sz="1800"/>
          </a:p>
          <a:p>
            <a:pPr indent="-330200" lvl="0" marL="457200" rtl="0" algn="l">
              <a:lnSpc>
                <a:spcPct val="115000"/>
              </a:lnSpc>
              <a:spcBef>
                <a:spcPts val="0"/>
              </a:spcBef>
              <a:spcAft>
                <a:spcPts val="0"/>
              </a:spcAft>
              <a:buSzPts val="1600"/>
              <a:buChar char="●"/>
            </a:pPr>
            <a:r>
              <a:rPr lang="en-US" sz="1600"/>
              <a:t>Baseline VeSPA ISA does not support these operations;</a:t>
            </a:r>
            <a:endParaRPr sz="1600"/>
          </a:p>
          <a:p>
            <a:pPr indent="-330200" lvl="0" marL="457200" rtl="0" algn="l">
              <a:lnSpc>
                <a:spcPct val="115000"/>
              </a:lnSpc>
              <a:spcBef>
                <a:spcPts val="0"/>
              </a:spcBef>
              <a:spcAft>
                <a:spcPts val="0"/>
              </a:spcAft>
              <a:buSzPts val="1600"/>
              <a:buChar char="●"/>
            </a:pPr>
            <a:r>
              <a:rPr lang="en-US" sz="1600"/>
              <a:t>Implemented as custom assembly functions;</a:t>
            </a:r>
            <a:endParaRPr sz="1600"/>
          </a:p>
          <a:p>
            <a:pPr indent="-330200" lvl="0" marL="457200" rtl="0" algn="l">
              <a:lnSpc>
                <a:spcPct val="115000"/>
              </a:lnSpc>
              <a:spcBef>
                <a:spcPts val="0"/>
              </a:spcBef>
              <a:spcAft>
                <a:spcPts val="0"/>
              </a:spcAft>
              <a:buSzPts val="1600"/>
              <a:buChar char="●"/>
            </a:pPr>
            <a:r>
              <a:rPr lang="en-US" sz="1600"/>
              <a:t>Usage of operations result in a call to these.</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US" sz="1600"/>
              <a:t>Do not follow the procedure calling convention;</a:t>
            </a:r>
            <a:endParaRPr sz="1600"/>
          </a:p>
          <a:p>
            <a:pPr indent="-330200" lvl="0" marL="457200" rtl="0" algn="l">
              <a:lnSpc>
                <a:spcPct val="115000"/>
              </a:lnSpc>
              <a:spcBef>
                <a:spcPts val="0"/>
              </a:spcBef>
              <a:spcAft>
                <a:spcPts val="0"/>
              </a:spcAft>
              <a:buSzPts val="1600"/>
              <a:buChar char="●"/>
            </a:pPr>
            <a:r>
              <a:rPr lang="en-US" sz="1600"/>
              <a:t>Parameter passing is done with register R4 and R5 with the first operand going into R4;</a:t>
            </a:r>
            <a:endParaRPr sz="1600"/>
          </a:p>
          <a:p>
            <a:pPr indent="-330200" lvl="0" marL="457200" rtl="0" algn="l">
              <a:lnSpc>
                <a:spcPct val="115000"/>
              </a:lnSpc>
              <a:spcBef>
                <a:spcPts val="0"/>
              </a:spcBef>
              <a:spcAft>
                <a:spcPts val="0"/>
              </a:spcAft>
              <a:buSzPts val="1600"/>
              <a:buChar char="●"/>
            </a:pPr>
            <a:r>
              <a:rPr lang="en-US" sz="1600"/>
              <a:t>Returns values the same as other functions to R4, with the exception of Modulus operation which returns to R5 (Division and Modulus are performed with the same function at the same time);</a:t>
            </a:r>
            <a:endParaRPr sz="1600"/>
          </a:p>
          <a:p>
            <a:pPr indent="-330200" lvl="0" marL="457200" rtl="0" algn="l">
              <a:lnSpc>
                <a:spcPct val="115000"/>
              </a:lnSpc>
              <a:spcBef>
                <a:spcPts val="0"/>
              </a:spcBef>
              <a:spcAft>
                <a:spcPts val="0"/>
              </a:spcAft>
              <a:buSzPts val="1600"/>
              <a:buChar char="●"/>
            </a:pPr>
            <a:r>
              <a:rPr lang="en-US" sz="1600"/>
              <a:t>Only functions that save the used temporary registers across calls.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b="1" lang="en-US" sz="1800"/>
              <a:t>Algorithms:</a:t>
            </a:r>
            <a:endParaRPr b="1" sz="1800"/>
          </a:p>
          <a:p>
            <a:pPr indent="-330200" lvl="0" marL="457200" rtl="0" algn="l">
              <a:lnSpc>
                <a:spcPct val="115000"/>
              </a:lnSpc>
              <a:spcBef>
                <a:spcPts val="0"/>
              </a:spcBef>
              <a:spcAft>
                <a:spcPts val="0"/>
              </a:spcAft>
              <a:buSzPts val="1600"/>
              <a:buChar char="●"/>
            </a:pPr>
            <a:r>
              <a:rPr lang="en-US" sz="1600"/>
              <a:t>Multiplication: Shift add multiplication;</a:t>
            </a:r>
            <a:endParaRPr sz="1600"/>
          </a:p>
          <a:p>
            <a:pPr indent="-330200" lvl="0" marL="457200" rtl="0" algn="l">
              <a:lnSpc>
                <a:spcPct val="115000"/>
              </a:lnSpc>
              <a:spcBef>
                <a:spcPts val="0"/>
              </a:spcBef>
              <a:spcAft>
                <a:spcPts val="0"/>
              </a:spcAft>
              <a:buSzPts val="1600"/>
              <a:buChar char="●"/>
            </a:pPr>
            <a:r>
              <a:rPr lang="en-US" sz="1600"/>
              <a:t>Division and Modulus: Restoring Division.</a:t>
            </a:r>
            <a:endParaRPr sz="16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e4ef41b5a9_0_4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556" name="Google Shape;556;g2e4ef41b5a9_0_44"/>
          <p:cNvSpPr txBox="1"/>
          <p:nvPr/>
        </p:nvSpPr>
        <p:spPr>
          <a:xfrm>
            <a:off x="1245725" y="1300175"/>
            <a:ext cx="4442100" cy="525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1800">
                <a:solidFill>
                  <a:schemeClr val="dk1"/>
                </a:solidFill>
              </a:rPr>
              <a:t>Initialization Code</a:t>
            </a:r>
            <a:endParaRPr sz="1700">
              <a:solidFill>
                <a:schemeClr val="dk1"/>
              </a:solidFill>
            </a:endParaRPr>
          </a:p>
          <a:p>
            <a:pPr indent="-330200" lvl="0" marL="457200" rtl="0" algn="just">
              <a:lnSpc>
                <a:spcPct val="115000"/>
              </a:lnSpc>
              <a:spcBef>
                <a:spcPts val="0"/>
              </a:spcBef>
              <a:spcAft>
                <a:spcPts val="0"/>
              </a:spcAft>
              <a:buSzPts val="1600"/>
              <a:buChar char="●"/>
            </a:pPr>
            <a:r>
              <a:rPr lang="en-US" sz="1600"/>
              <a:t>Place a JMP at 0x00 to 0x40 where an initialization block is located;</a:t>
            </a:r>
            <a:endParaRPr sz="1600"/>
          </a:p>
          <a:p>
            <a:pPr indent="-330200" lvl="0" marL="457200" rtl="0" algn="just">
              <a:lnSpc>
                <a:spcPct val="115000"/>
              </a:lnSpc>
              <a:spcBef>
                <a:spcPts val="0"/>
              </a:spcBef>
              <a:spcAft>
                <a:spcPts val="0"/>
              </a:spcAft>
              <a:buSzPts val="1600"/>
              <a:buChar char="●"/>
            </a:pPr>
            <a:r>
              <a:rPr lang="en-US" sz="1600"/>
              <a:t>Initialize the Stack Pointer (R2) and Frame Pointer (R3) to the top of the stack at 1023;</a:t>
            </a:r>
            <a:endParaRPr sz="1600"/>
          </a:p>
          <a:p>
            <a:pPr indent="-330200" lvl="0" marL="457200" rtl="0" algn="just">
              <a:lnSpc>
                <a:spcPct val="115000"/>
              </a:lnSpc>
              <a:spcBef>
                <a:spcPts val="0"/>
              </a:spcBef>
              <a:spcAft>
                <a:spcPts val="0"/>
              </a:spcAft>
              <a:buSzPts val="1600"/>
              <a:buChar char="●"/>
            </a:pPr>
            <a:r>
              <a:rPr lang="en-US" sz="1600"/>
              <a:t>Preload Return Address (R1) with an address in which there is a halt instruction and push it to the stack;</a:t>
            </a:r>
            <a:endParaRPr sz="1600"/>
          </a:p>
          <a:p>
            <a:pPr indent="-330200" lvl="1" marL="914400" rtl="0" algn="just">
              <a:lnSpc>
                <a:spcPct val="115000"/>
              </a:lnSpc>
              <a:spcBef>
                <a:spcPts val="0"/>
              </a:spcBef>
              <a:spcAft>
                <a:spcPts val="0"/>
              </a:spcAft>
              <a:buSzPts val="1600"/>
              <a:buChar char="○"/>
            </a:pPr>
            <a:r>
              <a:rPr lang="en-US" sz="1600"/>
              <a:t>This allows the program to stop execution when it finishes executing the main function;</a:t>
            </a:r>
            <a:endParaRPr sz="1600"/>
          </a:p>
          <a:p>
            <a:pPr indent="-330200" lvl="0" marL="457200" rtl="0" algn="just">
              <a:lnSpc>
                <a:spcPct val="115000"/>
              </a:lnSpc>
              <a:spcBef>
                <a:spcPts val="0"/>
              </a:spcBef>
              <a:spcAft>
                <a:spcPts val="0"/>
              </a:spcAft>
              <a:buSzPts val="1600"/>
              <a:buChar char="●"/>
            </a:pPr>
            <a:r>
              <a:rPr lang="en-US" sz="1600"/>
              <a:t>Load a register with the label of main and jump to it.</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600"/>
          </a:p>
        </p:txBody>
      </p:sp>
      <p:pic>
        <p:nvPicPr>
          <p:cNvPr id="557" name="Google Shape;557;g2e4ef41b5a9_0_44"/>
          <p:cNvPicPr preferRelativeResize="0"/>
          <p:nvPr/>
        </p:nvPicPr>
        <p:blipFill>
          <a:blip r:embed="rId3">
            <a:alphaModFix/>
          </a:blip>
          <a:stretch>
            <a:fillRect/>
          </a:stretch>
        </p:blipFill>
        <p:spPr>
          <a:xfrm>
            <a:off x="6027125" y="1419913"/>
            <a:ext cx="2733675" cy="27438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e4bc46358b_3_27"/>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pic>
        <p:nvPicPr>
          <p:cNvPr id="563" name="Google Shape;563;g2e4bc46358b_3_27"/>
          <p:cNvPicPr preferRelativeResize="0"/>
          <p:nvPr/>
        </p:nvPicPr>
        <p:blipFill>
          <a:blip r:embed="rId3">
            <a:alphaModFix/>
          </a:blip>
          <a:stretch>
            <a:fillRect/>
          </a:stretch>
        </p:blipFill>
        <p:spPr>
          <a:xfrm>
            <a:off x="2424750" y="2750675"/>
            <a:ext cx="2260640" cy="965512"/>
          </a:xfrm>
          <a:prstGeom prst="rect">
            <a:avLst/>
          </a:prstGeom>
          <a:noFill/>
          <a:ln>
            <a:noFill/>
          </a:ln>
        </p:spPr>
      </p:pic>
      <p:sp>
        <p:nvSpPr>
          <p:cNvPr id="564" name="Google Shape;564;g2e4bc46358b_3_27"/>
          <p:cNvSpPr txBox="1"/>
          <p:nvPr/>
        </p:nvSpPr>
        <p:spPr>
          <a:xfrm>
            <a:off x="1696150" y="1380850"/>
            <a:ext cx="5554800" cy="1196400"/>
          </a:xfrm>
          <a:prstGeom prst="rect">
            <a:avLst/>
          </a:prstGeom>
          <a:noFill/>
          <a:ln>
            <a:noFill/>
          </a:ln>
        </p:spPr>
        <p:txBody>
          <a:bodyPr anchorCtr="0" anchor="ctr" bIns="45700" lIns="91425" spcFirstLastPara="1" rIns="91425" wrap="square" tIns="45700">
            <a:normAutofit fontScale="70000" lnSpcReduction="10000"/>
          </a:bodyPr>
          <a:lstStyle/>
          <a:p>
            <a:pPr indent="0" lvl="0" marL="0" marR="0" rtl="0" algn="l">
              <a:lnSpc>
                <a:spcPct val="100000"/>
              </a:lnSpc>
              <a:spcBef>
                <a:spcPts val="0"/>
              </a:spcBef>
              <a:spcAft>
                <a:spcPts val="0"/>
              </a:spcAft>
              <a:buNone/>
            </a:pPr>
            <a:r>
              <a:rPr lang="en-US" sz="3600">
                <a:solidFill>
                  <a:srgbClr val="373E48"/>
                </a:solidFill>
                <a:latin typeface="Corbel"/>
                <a:ea typeface="Corbel"/>
                <a:cs typeface="Corbel"/>
                <a:sym typeface="Corbel"/>
              </a:rPr>
              <a:t>Due to VesPA architecture the only instructions that can be optimized are this specific case of the RAW hazard.</a:t>
            </a:r>
            <a:endParaRPr b="0" sz="3600" strike="noStrike">
              <a:solidFill>
                <a:srgbClr val="000000"/>
              </a:solidFill>
              <a:latin typeface="Arial"/>
              <a:ea typeface="Arial"/>
              <a:cs typeface="Arial"/>
              <a:sym typeface="Arial"/>
            </a:endParaRPr>
          </a:p>
        </p:txBody>
      </p:sp>
      <p:sp>
        <p:nvSpPr>
          <p:cNvPr id="565" name="Google Shape;565;g2e4bc46358b_3_27"/>
          <p:cNvSpPr txBox="1"/>
          <p:nvPr/>
        </p:nvSpPr>
        <p:spPr>
          <a:xfrm>
            <a:off x="4939200" y="3772000"/>
            <a:ext cx="4204800" cy="11964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None/>
            </a:pPr>
            <a:r>
              <a:rPr lang="en-US" sz="2250">
                <a:latin typeface="Corbel"/>
                <a:ea typeface="Corbel"/>
                <a:cs typeface="Corbel"/>
                <a:sym typeface="Corbel"/>
              </a:rPr>
              <a:t>The way this hazard can be optimized is through instruction</a:t>
            </a:r>
            <a:r>
              <a:rPr lang="en-US" sz="2250">
                <a:latin typeface="Corbel"/>
                <a:ea typeface="Corbel"/>
                <a:cs typeface="Corbel"/>
                <a:sym typeface="Corbel"/>
              </a:rPr>
              <a:t> reordering</a:t>
            </a:r>
            <a:r>
              <a:rPr lang="en-US" sz="2250">
                <a:latin typeface="Corbel"/>
                <a:ea typeface="Corbel"/>
                <a:cs typeface="Corbel"/>
                <a:sym typeface="Corbel"/>
              </a:rPr>
              <a:t>.</a:t>
            </a:r>
            <a:endParaRPr sz="2250" strike="noStrike">
              <a:solidFill>
                <a:srgbClr val="000000"/>
              </a:solidFill>
              <a:latin typeface="Corbel"/>
              <a:ea typeface="Corbel"/>
              <a:cs typeface="Corbel"/>
              <a:sym typeface="Corbel"/>
            </a:endParaRPr>
          </a:p>
        </p:txBody>
      </p:sp>
      <p:pic>
        <p:nvPicPr>
          <p:cNvPr id="566" name="Google Shape;566;g2e4bc46358b_3_27"/>
          <p:cNvPicPr preferRelativeResize="0"/>
          <p:nvPr/>
        </p:nvPicPr>
        <p:blipFill>
          <a:blip r:embed="rId4">
            <a:alphaModFix/>
          </a:blip>
          <a:stretch>
            <a:fillRect/>
          </a:stretch>
        </p:blipFill>
        <p:spPr>
          <a:xfrm>
            <a:off x="2424753" y="5252575"/>
            <a:ext cx="2030850" cy="1078902"/>
          </a:xfrm>
          <a:prstGeom prst="rect">
            <a:avLst/>
          </a:prstGeom>
          <a:noFill/>
          <a:ln>
            <a:noFill/>
          </a:ln>
        </p:spPr>
      </p:pic>
      <p:sp>
        <p:nvSpPr>
          <p:cNvPr id="567" name="Google Shape;567;g2e4bc46358b_3_27"/>
          <p:cNvSpPr/>
          <p:nvPr/>
        </p:nvSpPr>
        <p:spPr>
          <a:xfrm>
            <a:off x="3170475" y="3889600"/>
            <a:ext cx="539400" cy="10788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e4e6ee38bf_0_7"/>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573" name="Google Shape;573;g2e4e6ee38bf_0_7"/>
          <p:cNvSpPr txBox="1"/>
          <p:nvPr/>
        </p:nvSpPr>
        <p:spPr>
          <a:xfrm>
            <a:off x="1095150" y="1196400"/>
            <a:ext cx="8254200" cy="483900"/>
          </a:xfrm>
          <a:prstGeom prst="rect">
            <a:avLst/>
          </a:prstGeom>
          <a:noFill/>
          <a:ln>
            <a:noFill/>
          </a:ln>
        </p:spPr>
        <p:txBody>
          <a:bodyPr anchorCtr="0" anchor="t" bIns="45700" lIns="91425" spcFirstLastPara="1" rIns="91425" wrap="square" tIns="45700">
            <a:noAutofit/>
          </a:bodyPr>
          <a:lstStyle/>
          <a:p>
            <a:pPr indent="0" lvl="0" marL="2286000" marR="0" rtl="0" algn="l">
              <a:lnSpc>
                <a:spcPct val="100000"/>
              </a:lnSpc>
              <a:spcBef>
                <a:spcPts val="0"/>
              </a:spcBef>
              <a:spcAft>
                <a:spcPts val="0"/>
              </a:spcAft>
              <a:buNone/>
            </a:pPr>
            <a:r>
              <a:t/>
            </a:r>
            <a:endParaRPr sz="2250">
              <a:latin typeface="Corbel"/>
              <a:ea typeface="Corbel"/>
              <a:cs typeface="Corbel"/>
              <a:sym typeface="Corbel"/>
            </a:endParaRPr>
          </a:p>
        </p:txBody>
      </p:sp>
      <p:pic>
        <p:nvPicPr>
          <p:cNvPr id="574" name="Google Shape;574;g2e4e6ee38bf_0_7"/>
          <p:cNvPicPr preferRelativeResize="0"/>
          <p:nvPr/>
        </p:nvPicPr>
        <p:blipFill>
          <a:blip r:embed="rId3">
            <a:alphaModFix/>
          </a:blip>
          <a:stretch>
            <a:fillRect/>
          </a:stretch>
        </p:blipFill>
        <p:spPr>
          <a:xfrm>
            <a:off x="1398000" y="3194038"/>
            <a:ext cx="2041856" cy="1196400"/>
          </a:xfrm>
          <a:prstGeom prst="rect">
            <a:avLst/>
          </a:prstGeom>
          <a:noFill/>
          <a:ln>
            <a:noFill/>
          </a:ln>
        </p:spPr>
      </p:pic>
      <p:pic>
        <p:nvPicPr>
          <p:cNvPr id="575" name="Google Shape;575;g2e4e6ee38bf_0_7"/>
          <p:cNvPicPr preferRelativeResize="0"/>
          <p:nvPr/>
        </p:nvPicPr>
        <p:blipFill>
          <a:blip r:embed="rId4">
            <a:alphaModFix/>
          </a:blip>
          <a:stretch>
            <a:fillRect/>
          </a:stretch>
        </p:blipFill>
        <p:spPr>
          <a:xfrm>
            <a:off x="4403663" y="3546225"/>
            <a:ext cx="1517400" cy="1517400"/>
          </a:xfrm>
          <a:prstGeom prst="rect">
            <a:avLst/>
          </a:prstGeom>
          <a:noFill/>
          <a:ln>
            <a:noFill/>
          </a:ln>
        </p:spPr>
      </p:pic>
      <p:pic>
        <p:nvPicPr>
          <p:cNvPr id="576" name="Google Shape;576;g2e4e6ee38bf_0_7"/>
          <p:cNvPicPr preferRelativeResize="0"/>
          <p:nvPr/>
        </p:nvPicPr>
        <p:blipFill>
          <a:blip r:embed="rId5">
            <a:alphaModFix/>
          </a:blip>
          <a:stretch>
            <a:fillRect/>
          </a:stretch>
        </p:blipFill>
        <p:spPr>
          <a:xfrm>
            <a:off x="7019400" y="4158624"/>
            <a:ext cx="1556797" cy="1556797"/>
          </a:xfrm>
          <a:prstGeom prst="rect">
            <a:avLst/>
          </a:prstGeom>
          <a:noFill/>
          <a:ln>
            <a:noFill/>
          </a:ln>
        </p:spPr>
      </p:pic>
      <p:sp>
        <p:nvSpPr>
          <p:cNvPr id="577" name="Google Shape;577;g2e4e6ee38bf_0_7"/>
          <p:cNvSpPr txBox="1"/>
          <p:nvPr/>
        </p:nvSpPr>
        <p:spPr>
          <a:xfrm>
            <a:off x="1398025" y="2466538"/>
            <a:ext cx="2041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Dependencies</a:t>
            </a:r>
            <a:endParaRPr sz="2250">
              <a:latin typeface="Corbel"/>
              <a:ea typeface="Corbel"/>
              <a:cs typeface="Corbel"/>
              <a:sym typeface="Corbel"/>
            </a:endParaRPr>
          </a:p>
        </p:txBody>
      </p:sp>
      <p:sp>
        <p:nvSpPr>
          <p:cNvPr id="578" name="Google Shape;578;g2e4e6ee38bf_0_7"/>
          <p:cNvSpPr txBox="1"/>
          <p:nvPr/>
        </p:nvSpPr>
        <p:spPr>
          <a:xfrm>
            <a:off x="3834113" y="2950450"/>
            <a:ext cx="2656500" cy="52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Control Instructions</a:t>
            </a:r>
            <a:endParaRPr sz="2250">
              <a:latin typeface="Corbel"/>
              <a:ea typeface="Corbel"/>
              <a:cs typeface="Corbel"/>
              <a:sym typeface="Corbel"/>
            </a:endParaRPr>
          </a:p>
        </p:txBody>
      </p:sp>
      <p:sp>
        <p:nvSpPr>
          <p:cNvPr id="579" name="Google Shape;579;g2e4e6ee38bf_0_7"/>
          <p:cNvSpPr txBox="1"/>
          <p:nvPr/>
        </p:nvSpPr>
        <p:spPr>
          <a:xfrm>
            <a:off x="6884900" y="3477850"/>
            <a:ext cx="1825800" cy="6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Corner Cases</a:t>
            </a:r>
            <a:endParaRPr sz="2250">
              <a:latin typeface="Corbel"/>
              <a:ea typeface="Corbel"/>
              <a:cs typeface="Corbel"/>
              <a:sym typeface="Corbel"/>
            </a:endParaRPr>
          </a:p>
        </p:txBody>
      </p:sp>
      <p:sp>
        <p:nvSpPr>
          <p:cNvPr id="580" name="Google Shape;580;g2e4e6ee38bf_0_7"/>
          <p:cNvSpPr txBox="1"/>
          <p:nvPr/>
        </p:nvSpPr>
        <p:spPr>
          <a:xfrm>
            <a:off x="2212375" y="2023025"/>
            <a:ext cx="4131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1.</a:t>
            </a:r>
            <a:endParaRPr sz="2250">
              <a:latin typeface="Corbel"/>
              <a:ea typeface="Corbel"/>
              <a:cs typeface="Corbel"/>
              <a:sym typeface="Corbel"/>
            </a:endParaRPr>
          </a:p>
        </p:txBody>
      </p:sp>
      <p:sp>
        <p:nvSpPr>
          <p:cNvPr id="581" name="Google Shape;581;g2e4e6ee38bf_0_7"/>
          <p:cNvSpPr txBox="1"/>
          <p:nvPr/>
        </p:nvSpPr>
        <p:spPr>
          <a:xfrm>
            <a:off x="4955825" y="2466550"/>
            <a:ext cx="4131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2</a:t>
            </a:r>
            <a:r>
              <a:rPr b="1" lang="en-US" sz="2250">
                <a:latin typeface="Corbel"/>
                <a:ea typeface="Corbel"/>
                <a:cs typeface="Corbel"/>
                <a:sym typeface="Corbel"/>
              </a:rPr>
              <a:t>.</a:t>
            </a:r>
            <a:endParaRPr sz="2250">
              <a:latin typeface="Corbel"/>
              <a:ea typeface="Corbel"/>
              <a:cs typeface="Corbel"/>
              <a:sym typeface="Corbel"/>
            </a:endParaRPr>
          </a:p>
        </p:txBody>
      </p:sp>
      <p:sp>
        <p:nvSpPr>
          <p:cNvPr id="582" name="Google Shape;582;g2e4e6ee38bf_0_7"/>
          <p:cNvSpPr txBox="1"/>
          <p:nvPr/>
        </p:nvSpPr>
        <p:spPr>
          <a:xfrm>
            <a:off x="7591250" y="2972200"/>
            <a:ext cx="4131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250">
                <a:latin typeface="Corbel"/>
                <a:ea typeface="Corbel"/>
                <a:cs typeface="Corbel"/>
                <a:sym typeface="Corbel"/>
              </a:rPr>
              <a:t>3</a:t>
            </a:r>
            <a:r>
              <a:rPr b="1" lang="en-US" sz="2250">
                <a:latin typeface="Corbel"/>
                <a:ea typeface="Corbel"/>
                <a:cs typeface="Corbel"/>
                <a:sym typeface="Corbel"/>
              </a:rPr>
              <a:t>.</a:t>
            </a:r>
            <a:endParaRPr sz="2250">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e4e6ee38bf_0_19"/>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588" name="Google Shape;588;g2e4e6ee38bf_0_19"/>
          <p:cNvSpPr txBox="1"/>
          <p:nvPr/>
        </p:nvSpPr>
        <p:spPr>
          <a:xfrm>
            <a:off x="1115775" y="1282225"/>
            <a:ext cx="2522400" cy="563100"/>
          </a:xfrm>
          <a:prstGeom prst="rect">
            <a:avLst/>
          </a:prstGeom>
          <a:noFill/>
          <a:ln>
            <a:noFill/>
          </a:ln>
        </p:spPr>
        <p:txBody>
          <a:bodyPr anchorCtr="0" anchor="ctr" bIns="45700" lIns="91425" spcFirstLastPara="1" rIns="91425" wrap="square" tIns="45700">
            <a:normAutofit/>
          </a:bodyPr>
          <a:lstStyle/>
          <a:p>
            <a:pPr indent="-342900" lvl="0" marL="457200" rtl="0" algn="l">
              <a:spcBef>
                <a:spcPts val="0"/>
              </a:spcBef>
              <a:spcAft>
                <a:spcPts val="0"/>
              </a:spcAft>
              <a:buClr>
                <a:schemeClr val="dk1"/>
              </a:buClr>
              <a:buSzPts val="1800"/>
              <a:buAutoNum type="arabicPeriod"/>
            </a:pPr>
            <a:r>
              <a:rPr b="1" lang="en-US" sz="1800">
                <a:solidFill>
                  <a:schemeClr val="dk1"/>
                </a:solidFill>
              </a:rPr>
              <a:t>Dependencies:</a:t>
            </a:r>
            <a:endParaRPr sz="3600">
              <a:solidFill>
                <a:srgbClr val="373E48"/>
              </a:solidFill>
              <a:latin typeface="Corbel"/>
              <a:ea typeface="Corbel"/>
              <a:cs typeface="Corbel"/>
              <a:sym typeface="Corbel"/>
            </a:endParaRPr>
          </a:p>
        </p:txBody>
      </p:sp>
      <p:pic>
        <p:nvPicPr>
          <p:cNvPr id="589" name="Google Shape;589;g2e4e6ee38bf_0_19"/>
          <p:cNvPicPr preferRelativeResize="0"/>
          <p:nvPr/>
        </p:nvPicPr>
        <p:blipFill>
          <a:blip r:embed="rId3">
            <a:alphaModFix/>
          </a:blip>
          <a:stretch>
            <a:fillRect/>
          </a:stretch>
        </p:blipFill>
        <p:spPr>
          <a:xfrm>
            <a:off x="2684400" y="2952075"/>
            <a:ext cx="4368625" cy="851641"/>
          </a:xfrm>
          <a:prstGeom prst="rect">
            <a:avLst/>
          </a:prstGeom>
          <a:noFill/>
          <a:ln>
            <a:noFill/>
          </a:ln>
        </p:spPr>
      </p:pic>
      <p:sp>
        <p:nvSpPr>
          <p:cNvPr id="590" name="Google Shape;590;g2e4e6ee38bf_0_19"/>
          <p:cNvSpPr txBox="1"/>
          <p:nvPr/>
        </p:nvSpPr>
        <p:spPr>
          <a:xfrm>
            <a:off x="2880325" y="1845200"/>
            <a:ext cx="3976800" cy="9279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2250">
                <a:solidFill>
                  <a:srgbClr val="373E48"/>
                </a:solidFill>
                <a:latin typeface="Corbel"/>
                <a:ea typeface="Corbel"/>
                <a:cs typeface="Corbel"/>
                <a:sym typeface="Corbel"/>
              </a:rPr>
              <a:t>To better explain the generic dependencies on VesPA:</a:t>
            </a:r>
            <a:endParaRPr b="0" sz="2250" strike="noStrike">
              <a:solidFill>
                <a:srgbClr val="000000"/>
              </a:solidFill>
              <a:latin typeface="Arial"/>
              <a:ea typeface="Arial"/>
              <a:cs typeface="Arial"/>
              <a:sym typeface="Arial"/>
            </a:endParaRPr>
          </a:p>
        </p:txBody>
      </p:sp>
      <p:pic>
        <p:nvPicPr>
          <p:cNvPr id="591" name="Google Shape;591;g2e4e6ee38bf_0_19"/>
          <p:cNvPicPr preferRelativeResize="0"/>
          <p:nvPr/>
        </p:nvPicPr>
        <p:blipFill rotWithShape="1">
          <a:blip r:embed="rId4">
            <a:alphaModFix/>
          </a:blip>
          <a:srcRect b="0" l="0" r="53104" t="0"/>
          <a:stretch/>
        </p:blipFill>
        <p:spPr>
          <a:xfrm>
            <a:off x="1115775" y="4430250"/>
            <a:ext cx="3546701" cy="2295525"/>
          </a:xfrm>
          <a:prstGeom prst="rect">
            <a:avLst/>
          </a:prstGeom>
          <a:noFill/>
          <a:ln>
            <a:noFill/>
          </a:ln>
        </p:spPr>
      </p:pic>
      <p:pic>
        <p:nvPicPr>
          <p:cNvPr id="592" name="Google Shape;592;g2e4e6ee38bf_0_19"/>
          <p:cNvPicPr preferRelativeResize="0"/>
          <p:nvPr/>
        </p:nvPicPr>
        <p:blipFill rotWithShape="1">
          <a:blip r:embed="rId4">
            <a:alphaModFix/>
          </a:blip>
          <a:srcRect b="0" l="51417" r="1087" t="0"/>
          <a:stretch/>
        </p:blipFill>
        <p:spPr>
          <a:xfrm>
            <a:off x="5552250" y="4430250"/>
            <a:ext cx="3591750" cy="229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e4e6ee38bf_0_3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598" name="Google Shape;598;g2e4e6ee38bf_0_32"/>
          <p:cNvSpPr txBox="1"/>
          <p:nvPr/>
        </p:nvSpPr>
        <p:spPr>
          <a:xfrm>
            <a:off x="1115775" y="1282225"/>
            <a:ext cx="3426900" cy="487800"/>
          </a:xfrm>
          <a:prstGeom prst="rect">
            <a:avLst/>
          </a:prstGeom>
          <a:noFill/>
          <a:ln>
            <a:noFill/>
          </a:ln>
        </p:spPr>
        <p:txBody>
          <a:bodyPr anchorCtr="0" anchor="ctr" bIns="45700" lIns="91425" spcFirstLastPara="1" rIns="91425" wrap="square" tIns="45700">
            <a:normAutofit fontScale="92500" lnSpcReduction="20000"/>
          </a:bodyPr>
          <a:lstStyle/>
          <a:p>
            <a:pPr indent="-334327" lvl="0" marL="457200" rtl="0" algn="l">
              <a:spcBef>
                <a:spcPts val="0"/>
              </a:spcBef>
              <a:spcAft>
                <a:spcPts val="0"/>
              </a:spcAft>
              <a:buClr>
                <a:schemeClr val="dk1"/>
              </a:buClr>
              <a:buSzPct val="100000"/>
              <a:buAutoNum type="arabicPeriod"/>
            </a:pPr>
            <a:r>
              <a:rPr b="1" lang="en-US" sz="1800">
                <a:solidFill>
                  <a:schemeClr val="dk1"/>
                </a:solidFill>
              </a:rPr>
              <a:t>Full </a:t>
            </a:r>
            <a:r>
              <a:rPr b="1" lang="en-US" sz="1800">
                <a:solidFill>
                  <a:schemeClr val="dk1"/>
                </a:solidFill>
              </a:rPr>
              <a:t>Dependency </a:t>
            </a:r>
            <a:r>
              <a:rPr b="1" lang="en-US" sz="1800">
                <a:solidFill>
                  <a:schemeClr val="dk1"/>
                </a:solidFill>
              </a:rPr>
              <a:t>Analysis</a:t>
            </a:r>
            <a:r>
              <a:rPr b="1" lang="en-US" sz="1800">
                <a:solidFill>
                  <a:schemeClr val="dk1"/>
                </a:solidFill>
              </a:rPr>
              <a:t>:</a:t>
            </a:r>
            <a:endParaRPr sz="3600">
              <a:solidFill>
                <a:srgbClr val="373E48"/>
              </a:solidFill>
              <a:latin typeface="Corbel"/>
              <a:ea typeface="Corbel"/>
              <a:cs typeface="Corbel"/>
              <a:sym typeface="Corbel"/>
            </a:endParaRPr>
          </a:p>
        </p:txBody>
      </p:sp>
      <p:pic>
        <p:nvPicPr>
          <p:cNvPr id="599" name="Google Shape;599;g2e4e6ee38bf_0_32"/>
          <p:cNvPicPr preferRelativeResize="0"/>
          <p:nvPr/>
        </p:nvPicPr>
        <p:blipFill rotWithShape="1">
          <a:blip r:embed="rId3">
            <a:alphaModFix/>
          </a:blip>
          <a:srcRect b="0" l="0" r="0" t="0"/>
          <a:stretch/>
        </p:blipFill>
        <p:spPr>
          <a:xfrm>
            <a:off x="2441300" y="1769975"/>
            <a:ext cx="5305300" cy="4695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e4fec5dcae_6_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05" name="Google Shape;605;g2e4fec5dcae_6_0"/>
          <p:cNvSpPr txBox="1"/>
          <p:nvPr/>
        </p:nvSpPr>
        <p:spPr>
          <a:xfrm>
            <a:off x="1115775" y="1282225"/>
            <a:ext cx="3079200" cy="543300"/>
          </a:xfrm>
          <a:prstGeom prst="rect">
            <a:avLst/>
          </a:prstGeom>
          <a:noFill/>
          <a:ln>
            <a:noFill/>
          </a:ln>
        </p:spPr>
        <p:txBody>
          <a:bodyPr anchorCtr="0" anchor="ctr" bIns="45700" lIns="91425" spcFirstLastPara="1" rIns="91425" wrap="square" tIns="45700">
            <a:normAutofit/>
          </a:bodyPr>
          <a:lstStyle/>
          <a:p>
            <a:pPr indent="-342900" lvl="0" marL="457200" rtl="0" algn="l">
              <a:spcBef>
                <a:spcPts val="0"/>
              </a:spcBef>
              <a:spcAft>
                <a:spcPts val="0"/>
              </a:spcAft>
              <a:buClr>
                <a:schemeClr val="dk1"/>
              </a:buClr>
              <a:buSzPts val="1800"/>
              <a:buAutoNum type="arabicPeriod"/>
            </a:pPr>
            <a:r>
              <a:rPr b="1" lang="en-US" sz="1800">
                <a:solidFill>
                  <a:schemeClr val="dk1"/>
                </a:solidFill>
              </a:rPr>
              <a:t>Dependencies:</a:t>
            </a:r>
            <a:endParaRPr sz="3600">
              <a:solidFill>
                <a:srgbClr val="373E48"/>
              </a:solidFill>
              <a:latin typeface="Corbel"/>
              <a:ea typeface="Corbel"/>
              <a:cs typeface="Corbel"/>
              <a:sym typeface="Corbel"/>
            </a:endParaRPr>
          </a:p>
        </p:txBody>
      </p:sp>
      <p:pic>
        <p:nvPicPr>
          <p:cNvPr id="606" name="Google Shape;606;g2e4fec5dcae_6_0"/>
          <p:cNvPicPr preferRelativeResize="0"/>
          <p:nvPr/>
        </p:nvPicPr>
        <p:blipFill>
          <a:blip r:embed="rId3">
            <a:alphaModFix/>
          </a:blip>
          <a:stretch>
            <a:fillRect/>
          </a:stretch>
        </p:blipFill>
        <p:spPr>
          <a:xfrm>
            <a:off x="1551799" y="1949225"/>
            <a:ext cx="6470650" cy="2654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e4e6ee38bf_0_4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12" name="Google Shape;612;g2e4e6ee38bf_0_43"/>
          <p:cNvSpPr txBox="1"/>
          <p:nvPr/>
        </p:nvSpPr>
        <p:spPr>
          <a:xfrm>
            <a:off x="3907575" y="1196400"/>
            <a:ext cx="34251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US" sz="1500"/>
              <a:t>JUMP</a:t>
            </a:r>
            <a:endParaRPr sz="1500"/>
          </a:p>
          <a:p>
            <a:pPr indent="-323850" lvl="0" marL="457200" rtl="0" algn="l">
              <a:spcBef>
                <a:spcPts val="0"/>
              </a:spcBef>
              <a:spcAft>
                <a:spcPts val="0"/>
              </a:spcAft>
              <a:buSzPts val="1500"/>
              <a:buChar char="●"/>
            </a:pPr>
            <a:r>
              <a:rPr lang="en-US" sz="1500"/>
              <a:t>JUMP AND LINK</a:t>
            </a:r>
            <a:endParaRPr sz="1500"/>
          </a:p>
          <a:p>
            <a:pPr indent="-323850" lvl="0" marL="457200" rtl="0" algn="l">
              <a:spcBef>
                <a:spcPts val="0"/>
              </a:spcBef>
              <a:spcAft>
                <a:spcPts val="0"/>
              </a:spcAft>
              <a:buSzPts val="1500"/>
              <a:buChar char="●"/>
            </a:pPr>
            <a:r>
              <a:rPr lang="en-US" sz="1500"/>
              <a:t>BRANCH</a:t>
            </a:r>
            <a:endParaRPr sz="1500"/>
          </a:p>
          <a:p>
            <a:pPr indent="-323850" lvl="0" marL="457200" rtl="0" algn="l">
              <a:spcBef>
                <a:spcPts val="0"/>
              </a:spcBef>
              <a:spcAft>
                <a:spcPts val="0"/>
              </a:spcAft>
              <a:buSzPts val="1500"/>
              <a:buChar char="●"/>
            </a:pPr>
            <a:r>
              <a:rPr lang="en-US" sz="1500"/>
              <a:t>RET </a:t>
            </a:r>
            <a:endParaRPr sz="1500"/>
          </a:p>
          <a:p>
            <a:pPr indent="-323850" lvl="0" marL="457200" rtl="0" algn="l">
              <a:spcBef>
                <a:spcPts val="0"/>
              </a:spcBef>
              <a:spcAft>
                <a:spcPts val="0"/>
              </a:spcAft>
              <a:buSzPts val="1500"/>
              <a:buChar char="●"/>
            </a:pPr>
            <a:r>
              <a:rPr lang="en-US" sz="1500"/>
              <a:t>RETI</a:t>
            </a:r>
            <a:endParaRPr sz="1500"/>
          </a:p>
        </p:txBody>
      </p:sp>
      <p:pic>
        <p:nvPicPr>
          <p:cNvPr id="613" name="Google Shape;613;g2e4e6ee38bf_0_43"/>
          <p:cNvPicPr preferRelativeResize="0"/>
          <p:nvPr/>
        </p:nvPicPr>
        <p:blipFill>
          <a:blip r:embed="rId3">
            <a:alphaModFix/>
          </a:blip>
          <a:stretch>
            <a:fillRect/>
          </a:stretch>
        </p:blipFill>
        <p:spPr>
          <a:xfrm>
            <a:off x="1240438" y="2714950"/>
            <a:ext cx="3800519" cy="1962450"/>
          </a:xfrm>
          <a:prstGeom prst="rect">
            <a:avLst/>
          </a:prstGeom>
          <a:noFill/>
          <a:ln>
            <a:noFill/>
          </a:ln>
        </p:spPr>
      </p:pic>
      <p:pic>
        <p:nvPicPr>
          <p:cNvPr id="614" name="Google Shape;614;g2e4e6ee38bf_0_43"/>
          <p:cNvPicPr preferRelativeResize="0"/>
          <p:nvPr/>
        </p:nvPicPr>
        <p:blipFill>
          <a:blip r:embed="rId4">
            <a:alphaModFix/>
          </a:blip>
          <a:stretch>
            <a:fillRect/>
          </a:stretch>
        </p:blipFill>
        <p:spPr>
          <a:xfrm>
            <a:off x="2928938" y="4809379"/>
            <a:ext cx="3800525" cy="1960271"/>
          </a:xfrm>
          <a:prstGeom prst="rect">
            <a:avLst/>
          </a:prstGeom>
          <a:noFill/>
          <a:ln>
            <a:noFill/>
          </a:ln>
        </p:spPr>
      </p:pic>
      <p:pic>
        <p:nvPicPr>
          <p:cNvPr id="615" name="Google Shape;615;g2e4e6ee38bf_0_43"/>
          <p:cNvPicPr preferRelativeResize="0"/>
          <p:nvPr/>
        </p:nvPicPr>
        <p:blipFill>
          <a:blip r:embed="rId5">
            <a:alphaModFix/>
          </a:blip>
          <a:stretch>
            <a:fillRect/>
          </a:stretch>
        </p:blipFill>
        <p:spPr>
          <a:xfrm>
            <a:off x="5233821" y="3097975"/>
            <a:ext cx="3910179" cy="1196400"/>
          </a:xfrm>
          <a:prstGeom prst="rect">
            <a:avLst/>
          </a:prstGeom>
          <a:noFill/>
          <a:ln>
            <a:noFill/>
          </a:ln>
        </p:spPr>
      </p:pic>
      <p:sp>
        <p:nvSpPr>
          <p:cNvPr id="616" name="Google Shape;616;g2e4e6ee38bf_0_43"/>
          <p:cNvSpPr txBox="1"/>
          <p:nvPr/>
        </p:nvSpPr>
        <p:spPr>
          <a:xfrm>
            <a:off x="1115775" y="1282225"/>
            <a:ext cx="2791800" cy="466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2. Control Instructions</a:t>
            </a:r>
            <a:r>
              <a:rPr b="1" lang="en-US" sz="1800">
                <a:solidFill>
                  <a:schemeClr val="dk1"/>
                </a:solidFill>
              </a:rPr>
              <a:t>:</a:t>
            </a:r>
            <a:endParaRPr sz="3600">
              <a:solidFill>
                <a:srgbClr val="373E48"/>
              </a:solidFill>
              <a:latin typeface="Corbel"/>
              <a:ea typeface="Corbel"/>
              <a:cs typeface="Corbel"/>
              <a:sym typeface="Corbe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e4e6ee38bf_0_75"/>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22" name="Google Shape;622;g2e4e6ee38bf_0_75"/>
          <p:cNvSpPr txBox="1"/>
          <p:nvPr/>
        </p:nvSpPr>
        <p:spPr>
          <a:xfrm>
            <a:off x="2289120" y="2117975"/>
            <a:ext cx="2522400" cy="756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300">
                <a:solidFill>
                  <a:schemeClr val="dk1"/>
                </a:solidFill>
              </a:rPr>
              <a:t>Corner Cases</a:t>
            </a:r>
            <a:r>
              <a:rPr b="1" lang="en-US" sz="2300">
                <a:solidFill>
                  <a:schemeClr val="dk1"/>
                </a:solidFill>
              </a:rPr>
              <a:t>:</a:t>
            </a:r>
            <a:endParaRPr sz="2500">
              <a:solidFill>
                <a:srgbClr val="373E48"/>
              </a:solidFill>
              <a:latin typeface="Corbel"/>
              <a:ea typeface="Corbel"/>
              <a:cs typeface="Corbel"/>
              <a:sym typeface="Corbel"/>
            </a:endParaRPr>
          </a:p>
        </p:txBody>
      </p:sp>
      <p:sp>
        <p:nvSpPr>
          <p:cNvPr id="623" name="Google Shape;623;g2e4e6ee38bf_0_75"/>
          <p:cNvSpPr txBox="1"/>
          <p:nvPr/>
        </p:nvSpPr>
        <p:spPr>
          <a:xfrm>
            <a:off x="1165800" y="3584900"/>
            <a:ext cx="79782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3600">
                <a:solidFill>
                  <a:srgbClr val="373E48"/>
                </a:solidFill>
                <a:latin typeface="Corbel"/>
                <a:ea typeface="Corbel"/>
                <a:cs typeface="Corbel"/>
                <a:sym typeface="Corbel"/>
              </a:rPr>
              <a:t>Branches and Double Stalls	</a:t>
            </a:r>
            <a:endParaRPr b="0" sz="3600" strike="noStrike">
              <a:solidFill>
                <a:srgbClr val="000000"/>
              </a:solidFill>
              <a:latin typeface="Arial"/>
              <a:ea typeface="Arial"/>
              <a:cs typeface="Arial"/>
              <a:sym typeface="Arial"/>
            </a:endParaRPr>
          </a:p>
        </p:txBody>
      </p:sp>
      <p:pic>
        <p:nvPicPr>
          <p:cNvPr id="624" name="Google Shape;624;g2e4e6ee38bf_0_75"/>
          <p:cNvPicPr preferRelativeResize="0"/>
          <p:nvPr/>
        </p:nvPicPr>
        <p:blipFill>
          <a:blip r:embed="rId3">
            <a:alphaModFix/>
          </a:blip>
          <a:stretch>
            <a:fillRect/>
          </a:stretch>
        </p:blipFill>
        <p:spPr>
          <a:xfrm>
            <a:off x="5120775" y="1612249"/>
            <a:ext cx="1556797" cy="15567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e4bc46358b_29_11"/>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sp>
        <p:nvSpPr>
          <p:cNvPr id="168" name="Google Shape;168;g2e4bc46358b_29_11"/>
          <p:cNvSpPr txBox="1"/>
          <p:nvPr/>
        </p:nvSpPr>
        <p:spPr>
          <a:xfrm>
            <a:off x="1151925" y="1196400"/>
            <a:ext cx="7897200" cy="162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t>Definitions</a:t>
            </a:r>
            <a:endParaRPr sz="1700"/>
          </a:p>
          <a:p>
            <a:pPr indent="-311150" lvl="1" marL="914400" rtl="0" algn="l">
              <a:lnSpc>
                <a:spcPct val="115000"/>
              </a:lnSpc>
              <a:spcBef>
                <a:spcPts val="0"/>
              </a:spcBef>
              <a:spcAft>
                <a:spcPts val="0"/>
              </a:spcAft>
              <a:buSzPts val="1300"/>
              <a:buChar char="○"/>
            </a:pPr>
            <a:r>
              <a:rPr b="1" lang="en-US" sz="1300"/>
              <a:t>Define how to parse the input character stream.</a:t>
            </a:r>
            <a:endParaRPr b="1" sz="1300"/>
          </a:p>
          <a:p>
            <a:pPr indent="0" lvl="0" marL="914400" marR="0" rtl="0" algn="l">
              <a:lnSpc>
                <a:spcPct val="115000"/>
              </a:lnSpc>
              <a:spcBef>
                <a:spcPts val="0"/>
              </a:spcBef>
              <a:spcAft>
                <a:spcPts val="0"/>
              </a:spcAft>
              <a:buNone/>
            </a:pPr>
            <a:r>
              <a:t/>
            </a:r>
            <a:endParaRPr b="1" sz="1200"/>
          </a:p>
          <a:p>
            <a:pPr indent="0" lvl="0" marL="0" marR="0" rtl="0" algn="l">
              <a:lnSpc>
                <a:spcPct val="100000"/>
              </a:lnSpc>
              <a:spcBef>
                <a:spcPts val="0"/>
              </a:spcBef>
              <a:spcAft>
                <a:spcPts val="0"/>
              </a:spcAft>
              <a:buClr>
                <a:srgbClr val="000000"/>
              </a:buClr>
              <a:buSzPts val="2000"/>
              <a:buFont typeface="Arial"/>
              <a:buNone/>
            </a:pPr>
            <a:r>
              <a:t/>
            </a:r>
            <a:endParaRPr b="1" i="0" sz="12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69" name="Google Shape;169;g2e4bc46358b_29_11"/>
          <p:cNvPicPr preferRelativeResize="0"/>
          <p:nvPr/>
        </p:nvPicPr>
        <p:blipFill>
          <a:blip r:embed="rId3">
            <a:alphaModFix/>
          </a:blip>
          <a:stretch>
            <a:fillRect/>
          </a:stretch>
        </p:blipFill>
        <p:spPr>
          <a:xfrm>
            <a:off x="1595250" y="2362200"/>
            <a:ext cx="6759075" cy="3604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e4e6ee38bf_0_8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pic>
        <p:nvPicPr>
          <p:cNvPr id="630" name="Google Shape;630;g2e4e6ee38bf_0_82"/>
          <p:cNvPicPr preferRelativeResize="0"/>
          <p:nvPr/>
        </p:nvPicPr>
        <p:blipFill>
          <a:blip r:embed="rId3">
            <a:alphaModFix/>
          </a:blip>
          <a:stretch>
            <a:fillRect/>
          </a:stretch>
        </p:blipFill>
        <p:spPr>
          <a:xfrm>
            <a:off x="3264072" y="2268026"/>
            <a:ext cx="2944650" cy="970518"/>
          </a:xfrm>
          <a:prstGeom prst="rect">
            <a:avLst/>
          </a:prstGeom>
          <a:noFill/>
          <a:ln>
            <a:noFill/>
          </a:ln>
        </p:spPr>
      </p:pic>
      <p:sp>
        <p:nvSpPr>
          <p:cNvPr id="631" name="Google Shape;631;g2e4e6ee38bf_0_82"/>
          <p:cNvSpPr txBox="1"/>
          <p:nvPr/>
        </p:nvSpPr>
        <p:spPr>
          <a:xfrm>
            <a:off x="2667875" y="1538450"/>
            <a:ext cx="534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rgbClr val="373E48"/>
                </a:solidFill>
                <a:latin typeface="Corbel"/>
                <a:ea typeface="Corbel"/>
                <a:cs typeface="Corbel"/>
                <a:sym typeface="Corbel"/>
              </a:rPr>
              <a:t>Incorrect Assign of ALU Flags</a:t>
            </a:r>
            <a:endParaRPr sz="500"/>
          </a:p>
        </p:txBody>
      </p:sp>
      <p:pic>
        <p:nvPicPr>
          <p:cNvPr id="632" name="Google Shape;632;g2e4e6ee38bf_0_82"/>
          <p:cNvPicPr preferRelativeResize="0"/>
          <p:nvPr/>
        </p:nvPicPr>
        <p:blipFill>
          <a:blip r:embed="rId4">
            <a:alphaModFix/>
          </a:blip>
          <a:stretch>
            <a:fillRect/>
          </a:stretch>
        </p:blipFill>
        <p:spPr>
          <a:xfrm>
            <a:off x="3284229" y="3391287"/>
            <a:ext cx="2904345" cy="932001"/>
          </a:xfrm>
          <a:prstGeom prst="rect">
            <a:avLst/>
          </a:prstGeom>
          <a:noFill/>
          <a:ln>
            <a:noFill/>
          </a:ln>
        </p:spPr>
      </p:pic>
      <p:pic>
        <p:nvPicPr>
          <p:cNvPr id="633" name="Google Shape;633;g2e4e6ee38bf_0_82"/>
          <p:cNvPicPr preferRelativeResize="0"/>
          <p:nvPr/>
        </p:nvPicPr>
        <p:blipFill>
          <a:blip r:embed="rId5">
            <a:alphaModFix/>
          </a:blip>
          <a:stretch>
            <a:fillRect/>
          </a:stretch>
        </p:blipFill>
        <p:spPr>
          <a:xfrm>
            <a:off x="1554450" y="4476025"/>
            <a:ext cx="6929219" cy="1864775"/>
          </a:xfrm>
          <a:prstGeom prst="rect">
            <a:avLst/>
          </a:prstGeom>
          <a:noFill/>
          <a:ln>
            <a:noFill/>
          </a:ln>
        </p:spPr>
      </p:pic>
      <p:sp>
        <p:nvSpPr>
          <p:cNvPr id="634" name="Google Shape;634;g2e4e6ee38bf_0_82"/>
          <p:cNvSpPr txBox="1"/>
          <p:nvPr/>
        </p:nvSpPr>
        <p:spPr>
          <a:xfrm>
            <a:off x="1115775" y="1282225"/>
            <a:ext cx="2522400" cy="427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3. Branches</a:t>
            </a:r>
            <a:r>
              <a:rPr b="1" lang="en-US" sz="1800">
                <a:solidFill>
                  <a:schemeClr val="dk1"/>
                </a:solidFill>
              </a:rPr>
              <a:t>:</a:t>
            </a:r>
            <a:endParaRPr sz="3600">
              <a:solidFill>
                <a:srgbClr val="373E48"/>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e4e6ee38bf_0_9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40" name="Google Shape;640;g2e4e6ee38bf_0_94"/>
          <p:cNvSpPr txBox="1"/>
          <p:nvPr/>
        </p:nvSpPr>
        <p:spPr>
          <a:xfrm>
            <a:off x="1115775" y="1282225"/>
            <a:ext cx="2522400" cy="398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Double Stall</a:t>
            </a:r>
            <a:r>
              <a:rPr b="1" lang="en-US" sz="1800">
                <a:solidFill>
                  <a:schemeClr val="dk1"/>
                </a:solidFill>
              </a:rPr>
              <a:t>:</a:t>
            </a:r>
            <a:endParaRPr sz="3600">
              <a:solidFill>
                <a:srgbClr val="373E48"/>
              </a:solidFill>
              <a:latin typeface="Corbel"/>
              <a:ea typeface="Corbel"/>
              <a:cs typeface="Corbel"/>
              <a:sym typeface="Corbel"/>
            </a:endParaRPr>
          </a:p>
        </p:txBody>
      </p:sp>
      <p:pic>
        <p:nvPicPr>
          <p:cNvPr id="641" name="Google Shape;641;g2e4e6ee38bf_0_94"/>
          <p:cNvPicPr preferRelativeResize="0"/>
          <p:nvPr/>
        </p:nvPicPr>
        <p:blipFill>
          <a:blip r:embed="rId3">
            <a:alphaModFix/>
          </a:blip>
          <a:stretch>
            <a:fillRect/>
          </a:stretch>
        </p:blipFill>
        <p:spPr>
          <a:xfrm>
            <a:off x="2435450" y="3124300"/>
            <a:ext cx="4787500" cy="1314600"/>
          </a:xfrm>
          <a:prstGeom prst="rect">
            <a:avLst/>
          </a:prstGeom>
          <a:noFill/>
          <a:ln>
            <a:noFill/>
          </a:ln>
        </p:spPr>
      </p:pic>
      <p:sp>
        <p:nvSpPr>
          <p:cNvPr id="642" name="Google Shape;642;g2e4e6ee38bf_0_94"/>
          <p:cNvSpPr txBox="1"/>
          <p:nvPr/>
        </p:nvSpPr>
        <p:spPr>
          <a:xfrm>
            <a:off x="1115775" y="1680325"/>
            <a:ext cx="782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373E48"/>
                </a:solidFill>
                <a:latin typeface="Corbel"/>
                <a:ea typeface="Corbel"/>
                <a:cs typeface="Corbel"/>
                <a:sym typeface="Corbel"/>
              </a:rPr>
              <a:t>Two stalls Can be Solved by one replacement</a:t>
            </a:r>
            <a:endParaRPr sz="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e4fec5dcae_10_19"/>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48" name="Google Shape;648;g2e4fec5dcae_10_19"/>
          <p:cNvSpPr txBox="1"/>
          <p:nvPr/>
        </p:nvSpPr>
        <p:spPr>
          <a:xfrm>
            <a:off x="1174400" y="12822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pic>
        <p:nvPicPr>
          <p:cNvPr id="649" name="Google Shape;649;g2e4fec5dcae_10_19"/>
          <p:cNvPicPr preferRelativeResize="0"/>
          <p:nvPr/>
        </p:nvPicPr>
        <p:blipFill>
          <a:blip r:embed="rId3">
            <a:alphaModFix/>
          </a:blip>
          <a:stretch>
            <a:fillRect/>
          </a:stretch>
        </p:blipFill>
        <p:spPr>
          <a:xfrm>
            <a:off x="4838000" y="4048450"/>
            <a:ext cx="4115650" cy="1151241"/>
          </a:xfrm>
          <a:prstGeom prst="rect">
            <a:avLst/>
          </a:prstGeom>
          <a:noFill/>
          <a:ln>
            <a:noFill/>
          </a:ln>
        </p:spPr>
      </p:pic>
      <p:sp>
        <p:nvSpPr>
          <p:cNvPr id="650" name="Google Shape;650;g2e4fec5dcae_10_19"/>
          <p:cNvSpPr txBox="1"/>
          <p:nvPr/>
        </p:nvSpPr>
        <p:spPr>
          <a:xfrm>
            <a:off x="1174400" y="2823775"/>
            <a:ext cx="36636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t>A simplistic ad-hoc parser was developed to read opcode and operands:</a:t>
            </a:r>
            <a:endParaRPr sz="1600"/>
          </a:p>
          <a:p>
            <a:pPr indent="0" lvl="0" marL="0" rtl="0" algn="l">
              <a:lnSpc>
                <a:spcPct val="115000"/>
              </a:lnSpc>
              <a:spcBef>
                <a:spcPts val="0"/>
              </a:spcBef>
              <a:spcAft>
                <a:spcPts val="0"/>
              </a:spcAft>
              <a:buClr>
                <a:schemeClr val="dk1"/>
              </a:buClr>
              <a:buSzPts val="1100"/>
              <a:buFont typeface="Arial"/>
              <a:buNone/>
            </a:pPr>
            <a:r>
              <a:rPr lang="en-US" sz="1600"/>
              <a:t>Each instruction is assigned attributes:</a:t>
            </a:r>
            <a:endParaRPr sz="1600"/>
          </a:p>
          <a:p>
            <a:pPr indent="-298450" lvl="0" marL="457200" rtl="0" algn="l">
              <a:lnSpc>
                <a:spcPct val="115000"/>
              </a:lnSpc>
              <a:spcBef>
                <a:spcPts val="1200"/>
              </a:spcBef>
              <a:spcAft>
                <a:spcPts val="0"/>
              </a:spcAft>
              <a:buClr>
                <a:schemeClr val="dk1"/>
              </a:buClr>
              <a:buSzPts val="1100"/>
              <a:buChar char="●"/>
            </a:pPr>
            <a:r>
              <a:rPr lang="en-US" sz="1600"/>
              <a:t>Mnemonic</a:t>
            </a:r>
            <a:endParaRPr sz="1600"/>
          </a:p>
          <a:p>
            <a:pPr indent="-298450" lvl="0" marL="457200" rtl="0" algn="l">
              <a:lnSpc>
                <a:spcPct val="115000"/>
              </a:lnSpc>
              <a:spcBef>
                <a:spcPts val="0"/>
              </a:spcBef>
              <a:spcAft>
                <a:spcPts val="0"/>
              </a:spcAft>
              <a:buClr>
                <a:schemeClr val="dk1"/>
              </a:buClr>
              <a:buSzPts val="1100"/>
              <a:buChar char="●"/>
            </a:pPr>
            <a:r>
              <a:rPr lang="en-US" sz="1600"/>
              <a:t>Operand register number</a:t>
            </a:r>
            <a:endParaRPr sz="1600"/>
          </a:p>
          <a:p>
            <a:pPr indent="-298450" lvl="0" marL="457200" rtl="0" algn="l">
              <a:lnSpc>
                <a:spcPct val="115000"/>
              </a:lnSpc>
              <a:spcBef>
                <a:spcPts val="0"/>
              </a:spcBef>
              <a:spcAft>
                <a:spcPts val="0"/>
              </a:spcAft>
              <a:buClr>
                <a:schemeClr val="dk1"/>
              </a:buClr>
              <a:buSzPts val="1100"/>
              <a:buChar char="●"/>
            </a:pPr>
            <a:r>
              <a:rPr lang="en-US" sz="1600"/>
              <a:t>Type</a:t>
            </a:r>
            <a:endParaRPr sz="1600"/>
          </a:p>
          <a:p>
            <a:pPr indent="-298450" lvl="0" marL="457200" rtl="0" algn="l">
              <a:lnSpc>
                <a:spcPct val="115000"/>
              </a:lnSpc>
              <a:spcBef>
                <a:spcPts val="0"/>
              </a:spcBef>
              <a:spcAft>
                <a:spcPts val="0"/>
              </a:spcAft>
              <a:buClr>
                <a:schemeClr val="dk1"/>
              </a:buClr>
              <a:buSzPts val="1100"/>
              <a:buChar char="●"/>
            </a:pPr>
            <a:r>
              <a:rPr lang="en-US" sz="1600"/>
              <a:t>Line number</a:t>
            </a:r>
            <a:endParaRPr sz="1600"/>
          </a:p>
          <a:p>
            <a:pPr indent="0" lvl="0" marL="0" rtl="0" algn="l">
              <a:lnSpc>
                <a:spcPct val="115000"/>
              </a:lnSpc>
              <a:spcBef>
                <a:spcPts val="1200"/>
              </a:spcBef>
              <a:spcAft>
                <a:spcPts val="0"/>
              </a:spcAft>
              <a:buClr>
                <a:schemeClr val="dk1"/>
              </a:buClr>
              <a:buSzPts val="1100"/>
              <a:buFont typeface="Arial"/>
              <a:buNone/>
            </a:pPr>
            <a:r>
              <a:rPr lang="en-US" sz="1600"/>
              <a:t>These attributes help check dependencies, detect potential stalls, and identify replacement positions.</a:t>
            </a:r>
            <a:endParaRPr sz="1600"/>
          </a:p>
          <a:p>
            <a:pPr indent="0" lvl="0" marL="0" rtl="0" algn="l">
              <a:spcBef>
                <a:spcPts val="0"/>
              </a:spcBef>
              <a:spcAft>
                <a:spcPts val="0"/>
              </a:spcAft>
              <a:buNone/>
            </a:pPr>
            <a:r>
              <a:t/>
            </a:r>
            <a:endParaRPr sz="1600"/>
          </a:p>
        </p:txBody>
      </p:sp>
      <p:sp>
        <p:nvSpPr>
          <p:cNvPr id="651" name="Google Shape;651;g2e4fec5dcae_10_19"/>
          <p:cNvSpPr txBox="1"/>
          <p:nvPr/>
        </p:nvSpPr>
        <p:spPr>
          <a:xfrm>
            <a:off x="3568000" y="1866013"/>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Instruction Parsing</a:t>
            </a:r>
            <a:endParaRPr sz="2000">
              <a:solidFill>
                <a:srgbClr val="373E48"/>
              </a:solidFill>
              <a:latin typeface="Corbel"/>
              <a:ea typeface="Corbel"/>
              <a:cs typeface="Corbel"/>
              <a:sym typeface="Corbe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g2e4fec5dcae_10_34"/>
          <p:cNvPicPr preferRelativeResize="0"/>
          <p:nvPr/>
        </p:nvPicPr>
        <p:blipFill>
          <a:blip r:embed="rId3">
            <a:alphaModFix/>
          </a:blip>
          <a:stretch>
            <a:fillRect/>
          </a:stretch>
        </p:blipFill>
        <p:spPr>
          <a:xfrm>
            <a:off x="4778900" y="3234513"/>
            <a:ext cx="4371826" cy="2811775"/>
          </a:xfrm>
          <a:prstGeom prst="rect">
            <a:avLst/>
          </a:prstGeom>
          <a:noFill/>
          <a:ln>
            <a:noFill/>
          </a:ln>
        </p:spPr>
      </p:pic>
      <p:sp>
        <p:nvSpPr>
          <p:cNvPr id="657" name="Google Shape;657;g2e4fec5dcae_10_34"/>
          <p:cNvSpPr txBox="1"/>
          <p:nvPr/>
        </p:nvSpPr>
        <p:spPr>
          <a:xfrm>
            <a:off x="3568000" y="16740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Code Blocks Division</a:t>
            </a:r>
            <a:endParaRPr sz="2000">
              <a:solidFill>
                <a:srgbClr val="373E48"/>
              </a:solidFill>
              <a:latin typeface="Corbel"/>
              <a:ea typeface="Corbel"/>
              <a:cs typeface="Corbel"/>
              <a:sym typeface="Corbel"/>
            </a:endParaRPr>
          </a:p>
        </p:txBody>
      </p:sp>
      <p:sp>
        <p:nvSpPr>
          <p:cNvPr id="658" name="Google Shape;658;g2e4fec5dcae_10_34"/>
          <p:cNvSpPr txBox="1"/>
          <p:nvPr/>
        </p:nvSpPr>
        <p:spPr>
          <a:xfrm>
            <a:off x="1174400" y="2257825"/>
            <a:ext cx="3819900" cy="13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As some instructions can never be used to replace a stall. To address this a separate block has been established for each group of instructions divided by the same instructions and directives</a:t>
            </a:r>
            <a:endParaRPr sz="1600"/>
          </a:p>
          <a:p>
            <a:pPr indent="0" lvl="0" marL="0" rtl="0" algn="l">
              <a:spcBef>
                <a:spcPts val="0"/>
              </a:spcBef>
              <a:spcAft>
                <a:spcPts val="0"/>
              </a:spcAft>
              <a:buNone/>
            </a:pPr>
            <a:r>
              <a:t/>
            </a:r>
            <a:endParaRPr sz="1600"/>
          </a:p>
        </p:txBody>
      </p:sp>
      <p:sp>
        <p:nvSpPr>
          <p:cNvPr id="659" name="Google Shape;659;g2e4fec5dcae_10_3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60" name="Google Shape;660;g2e4fec5dcae_10_34"/>
          <p:cNvSpPr txBox="1"/>
          <p:nvPr/>
        </p:nvSpPr>
        <p:spPr>
          <a:xfrm>
            <a:off x="1174400" y="12822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sp>
        <p:nvSpPr>
          <p:cNvPr id="661" name="Google Shape;661;g2e4fec5dcae_10_34"/>
          <p:cNvSpPr txBox="1"/>
          <p:nvPr/>
        </p:nvSpPr>
        <p:spPr>
          <a:xfrm>
            <a:off x="1174400" y="3807675"/>
            <a:ext cx="2522400" cy="35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300">
                <a:solidFill>
                  <a:schemeClr val="dk1"/>
                </a:solidFill>
              </a:rPr>
              <a:t>Conditions to divide code:</a:t>
            </a:r>
            <a:endParaRPr sz="1500">
              <a:solidFill>
                <a:srgbClr val="373E48"/>
              </a:solidFill>
              <a:latin typeface="Corbel"/>
              <a:ea typeface="Corbel"/>
              <a:cs typeface="Corbel"/>
              <a:sym typeface="Corbel"/>
            </a:endParaRPr>
          </a:p>
        </p:txBody>
      </p:sp>
      <p:sp>
        <p:nvSpPr>
          <p:cNvPr id="662" name="Google Shape;662;g2e4fec5dcae_10_34"/>
          <p:cNvSpPr txBox="1"/>
          <p:nvPr/>
        </p:nvSpPr>
        <p:spPr>
          <a:xfrm>
            <a:off x="1174400" y="4213700"/>
            <a:ext cx="3604500" cy="158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Conditional Branches:</a:t>
            </a:r>
            <a:endParaRPr sz="1600"/>
          </a:p>
          <a:p>
            <a:pPr indent="-317500" lvl="1" marL="914400" rtl="0" algn="l">
              <a:spcBef>
                <a:spcPts val="0"/>
              </a:spcBef>
              <a:spcAft>
                <a:spcPts val="0"/>
              </a:spcAft>
              <a:buSzPts val="1400"/>
              <a:buChar char="-"/>
            </a:pPr>
            <a:r>
              <a:rPr lang="en-US"/>
              <a:t>concludes the current block, another can be initiated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US" sz="1600"/>
              <a:t>Jump instructions, Labels or Halt</a:t>
            </a:r>
            <a:endParaRPr sz="1600"/>
          </a:p>
          <a:p>
            <a:pPr indent="-317500" lvl="1" marL="914400" rtl="0" algn="l">
              <a:spcBef>
                <a:spcPts val="0"/>
              </a:spcBef>
              <a:spcAft>
                <a:spcPts val="0"/>
              </a:spcAft>
              <a:buSzPts val="1400"/>
              <a:buChar char="-"/>
            </a:pPr>
            <a:r>
              <a:rPr lang="en-US"/>
              <a:t>creates a new block</a:t>
            </a:r>
            <a:endParaRPr/>
          </a:p>
          <a:p>
            <a:pPr indent="0" lvl="0" marL="0" rtl="0" algn="l">
              <a:spcBef>
                <a:spcPts val="0"/>
              </a:spcBef>
              <a:spcAft>
                <a:spcPts val="0"/>
              </a:spcAft>
              <a:buNone/>
            </a:pPr>
            <a:r>
              <a:t/>
            </a:r>
            <a:endParaRPr sz="1600"/>
          </a:p>
        </p:txBody>
      </p:sp>
      <p:sp>
        <p:nvSpPr>
          <p:cNvPr id="663" name="Google Shape;663;g2e4fec5dcae_10_34"/>
          <p:cNvSpPr/>
          <p:nvPr/>
        </p:nvSpPr>
        <p:spPr>
          <a:xfrm>
            <a:off x="1340050" y="5119125"/>
            <a:ext cx="3390000" cy="683700"/>
          </a:xfrm>
          <a:prstGeom prst="rect">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g2e4fec5dcae_10_34"/>
          <p:cNvSpPr/>
          <p:nvPr/>
        </p:nvSpPr>
        <p:spPr>
          <a:xfrm>
            <a:off x="1340050" y="4298538"/>
            <a:ext cx="3390000" cy="683700"/>
          </a:xfrm>
          <a:prstGeom prst="rect">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e4fec5dcae_19_1"/>
          <p:cNvSpPr txBox="1"/>
          <p:nvPr/>
        </p:nvSpPr>
        <p:spPr>
          <a:xfrm>
            <a:off x="3568000" y="16740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1800">
                <a:solidFill>
                  <a:schemeClr val="dk1"/>
                </a:solidFill>
              </a:rPr>
              <a:t>Code Blocks Division</a:t>
            </a:r>
            <a:endParaRPr sz="2000">
              <a:solidFill>
                <a:srgbClr val="373E48"/>
              </a:solidFill>
              <a:latin typeface="Corbel"/>
              <a:ea typeface="Corbel"/>
              <a:cs typeface="Corbel"/>
              <a:sym typeface="Corbel"/>
            </a:endParaRPr>
          </a:p>
        </p:txBody>
      </p:sp>
      <p:sp>
        <p:nvSpPr>
          <p:cNvPr id="670" name="Google Shape;670;g2e4fec5dcae_19_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71" name="Google Shape;671;g2e4fec5dcae_19_1"/>
          <p:cNvSpPr txBox="1"/>
          <p:nvPr/>
        </p:nvSpPr>
        <p:spPr>
          <a:xfrm>
            <a:off x="1174400" y="12822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pic>
        <p:nvPicPr>
          <p:cNvPr id="672" name="Google Shape;672;g2e4fec5dcae_19_1"/>
          <p:cNvPicPr preferRelativeResize="0"/>
          <p:nvPr/>
        </p:nvPicPr>
        <p:blipFill>
          <a:blip r:embed="rId3">
            <a:alphaModFix/>
          </a:blip>
          <a:stretch>
            <a:fillRect/>
          </a:stretch>
        </p:blipFill>
        <p:spPr>
          <a:xfrm>
            <a:off x="6090405" y="2610475"/>
            <a:ext cx="2571750" cy="1704975"/>
          </a:xfrm>
          <a:prstGeom prst="rect">
            <a:avLst/>
          </a:prstGeom>
          <a:noFill/>
          <a:ln cap="flat" cmpd="sng" w="28575">
            <a:solidFill>
              <a:srgbClr val="4EC9B0"/>
            </a:solidFill>
            <a:prstDash val="solid"/>
            <a:round/>
            <a:headEnd len="sm" w="sm" type="none"/>
            <a:tailEnd len="sm" w="sm" type="none"/>
          </a:ln>
        </p:spPr>
      </p:pic>
      <p:pic>
        <p:nvPicPr>
          <p:cNvPr id="673" name="Google Shape;673;g2e4fec5dcae_19_1"/>
          <p:cNvPicPr preferRelativeResize="0"/>
          <p:nvPr/>
        </p:nvPicPr>
        <p:blipFill>
          <a:blip r:embed="rId4">
            <a:alphaModFix/>
          </a:blip>
          <a:stretch>
            <a:fillRect/>
          </a:stretch>
        </p:blipFill>
        <p:spPr>
          <a:xfrm>
            <a:off x="6090400" y="4445350"/>
            <a:ext cx="2571750" cy="1333500"/>
          </a:xfrm>
          <a:prstGeom prst="rect">
            <a:avLst/>
          </a:prstGeom>
          <a:noFill/>
          <a:ln cap="flat" cmpd="sng" w="28575">
            <a:solidFill>
              <a:srgbClr val="4EC9B0"/>
            </a:solidFill>
            <a:prstDash val="solid"/>
            <a:round/>
            <a:headEnd len="sm" w="sm" type="none"/>
            <a:tailEnd len="sm" w="sm" type="none"/>
          </a:ln>
        </p:spPr>
      </p:pic>
      <p:sp>
        <p:nvSpPr>
          <p:cNvPr id="674" name="Google Shape;674;g2e4fec5dcae_19_1"/>
          <p:cNvSpPr txBox="1"/>
          <p:nvPr/>
        </p:nvSpPr>
        <p:spPr>
          <a:xfrm>
            <a:off x="1611875" y="2329975"/>
            <a:ext cx="3819900" cy="1357800"/>
          </a:xfrm>
          <a:prstGeom prst="rect">
            <a:avLst/>
          </a:prstGeom>
          <a:noFill/>
          <a:ln>
            <a:noFill/>
          </a:ln>
        </p:spPr>
        <p:txBody>
          <a:bodyPr anchorCtr="0" anchor="t" bIns="91425" lIns="91425" spcFirstLastPara="1" rIns="91425" wrap="square" tIns="91425">
            <a:noAutofit/>
          </a:bodyPr>
          <a:lstStyle/>
          <a:p>
            <a:pPr indent="457200" lvl="0" marL="0" rtl="0" algn="l">
              <a:lnSpc>
                <a:spcPct val="80000"/>
              </a:lnSpc>
              <a:spcBef>
                <a:spcPts val="0"/>
              </a:spcBef>
              <a:spcAft>
                <a:spcPts val="0"/>
              </a:spcAft>
              <a:buClr>
                <a:schemeClr val="dk1"/>
              </a:buClr>
              <a:buSzPts val="852"/>
              <a:buFont typeface="Arial"/>
              <a:buNone/>
            </a:pPr>
            <a:r>
              <a:rPr lang="en-US" sz="1540">
                <a:solidFill>
                  <a:schemeClr val="dk1"/>
                </a:solidFill>
              </a:rPr>
              <a:t>Each block will have its own set of instructions, as well as the stall and replace positions array.</a:t>
            </a:r>
            <a:endParaRPr sz="1600"/>
          </a:p>
          <a:p>
            <a:pPr indent="0" lvl="0" marL="0" rtl="0" algn="l">
              <a:spcBef>
                <a:spcPts val="0"/>
              </a:spcBef>
              <a:spcAft>
                <a:spcPts val="0"/>
              </a:spcAft>
              <a:buNone/>
            </a:pPr>
            <a:r>
              <a:t/>
            </a:r>
            <a:endParaRPr sz="1600"/>
          </a:p>
        </p:txBody>
      </p:sp>
      <p:pic>
        <p:nvPicPr>
          <p:cNvPr id="675" name="Google Shape;675;g2e4fec5dcae_19_1"/>
          <p:cNvPicPr preferRelativeResize="0"/>
          <p:nvPr/>
        </p:nvPicPr>
        <p:blipFill>
          <a:blip r:embed="rId5">
            <a:alphaModFix/>
          </a:blip>
          <a:stretch>
            <a:fillRect/>
          </a:stretch>
        </p:blipFill>
        <p:spPr>
          <a:xfrm>
            <a:off x="1516375" y="3346900"/>
            <a:ext cx="3722372" cy="2431950"/>
          </a:xfrm>
          <a:prstGeom prst="rect">
            <a:avLst/>
          </a:prstGeom>
          <a:noFill/>
          <a:ln cap="flat" cmpd="sng" w="38100">
            <a:solidFill>
              <a:srgbClr val="4EC9B0"/>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e4fec5dcae_10_50"/>
          <p:cNvSpPr txBox="1"/>
          <p:nvPr/>
        </p:nvSpPr>
        <p:spPr>
          <a:xfrm>
            <a:off x="1242900" y="1715650"/>
            <a:ext cx="33291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b="1" lang="en-US" sz="1600">
                <a:solidFill>
                  <a:schemeClr val="dk1"/>
                </a:solidFill>
              </a:rPr>
              <a:t>Stall Positions Verifications</a:t>
            </a:r>
            <a:endParaRPr sz="1800">
              <a:solidFill>
                <a:srgbClr val="373E48"/>
              </a:solidFill>
              <a:latin typeface="Corbel"/>
              <a:ea typeface="Corbel"/>
              <a:cs typeface="Corbel"/>
              <a:sym typeface="Corbel"/>
            </a:endParaRPr>
          </a:p>
        </p:txBody>
      </p:sp>
      <p:sp>
        <p:nvSpPr>
          <p:cNvPr id="681" name="Google Shape;681;g2e4fec5dcae_10_5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82" name="Google Shape;682;g2e4fec5dcae_10_50"/>
          <p:cNvSpPr txBox="1"/>
          <p:nvPr/>
        </p:nvSpPr>
        <p:spPr>
          <a:xfrm>
            <a:off x="1174400" y="1217850"/>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pic>
        <p:nvPicPr>
          <p:cNvPr id="683" name="Google Shape;683;g2e4fec5dcae_10_50"/>
          <p:cNvPicPr preferRelativeResize="0"/>
          <p:nvPr/>
        </p:nvPicPr>
        <p:blipFill>
          <a:blip r:embed="rId3">
            <a:alphaModFix/>
          </a:blip>
          <a:stretch>
            <a:fillRect/>
          </a:stretch>
        </p:blipFill>
        <p:spPr>
          <a:xfrm>
            <a:off x="1340250" y="2156350"/>
            <a:ext cx="3329100" cy="4640838"/>
          </a:xfrm>
          <a:prstGeom prst="rect">
            <a:avLst/>
          </a:prstGeom>
          <a:noFill/>
          <a:ln>
            <a:noFill/>
          </a:ln>
        </p:spPr>
      </p:pic>
      <p:pic>
        <p:nvPicPr>
          <p:cNvPr id="684" name="Google Shape;684;g2e4fec5dcae_10_50"/>
          <p:cNvPicPr preferRelativeResize="0"/>
          <p:nvPr/>
        </p:nvPicPr>
        <p:blipFill>
          <a:blip r:embed="rId4">
            <a:alphaModFix/>
          </a:blip>
          <a:stretch>
            <a:fillRect/>
          </a:stretch>
        </p:blipFill>
        <p:spPr>
          <a:xfrm>
            <a:off x="4794525" y="2156350"/>
            <a:ext cx="4169848" cy="42373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e4fec5dcae_10_63"/>
          <p:cNvSpPr txBox="1"/>
          <p:nvPr/>
        </p:nvSpPr>
        <p:spPr>
          <a:xfrm>
            <a:off x="3164650" y="1797650"/>
            <a:ext cx="33291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b="1" lang="en-US" sz="1600">
                <a:solidFill>
                  <a:schemeClr val="dk1"/>
                </a:solidFill>
              </a:rPr>
              <a:t>Replace Positions Checker</a:t>
            </a:r>
            <a:endParaRPr sz="1800">
              <a:solidFill>
                <a:srgbClr val="373E48"/>
              </a:solidFill>
              <a:latin typeface="Corbel"/>
              <a:ea typeface="Corbel"/>
              <a:cs typeface="Corbel"/>
              <a:sym typeface="Corbel"/>
            </a:endParaRPr>
          </a:p>
        </p:txBody>
      </p:sp>
      <p:sp>
        <p:nvSpPr>
          <p:cNvPr id="690" name="Google Shape;690;g2e4fec5dcae_10_6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691" name="Google Shape;691;g2e4fec5dcae_10_63"/>
          <p:cNvSpPr txBox="1"/>
          <p:nvPr/>
        </p:nvSpPr>
        <p:spPr>
          <a:xfrm>
            <a:off x="1174400" y="1282225"/>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pic>
        <p:nvPicPr>
          <p:cNvPr id="692" name="Google Shape;692;g2e4fec5dcae_10_63"/>
          <p:cNvPicPr preferRelativeResize="0"/>
          <p:nvPr/>
        </p:nvPicPr>
        <p:blipFill>
          <a:blip r:embed="rId3">
            <a:alphaModFix/>
          </a:blip>
          <a:stretch>
            <a:fillRect/>
          </a:stretch>
        </p:blipFill>
        <p:spPr>
          <a:xfrm>
            <a:off x="1223350" y="2238350"/>
            <a:ext cx="4442800" cy="4363450"/>
          </a:xfrm>
          <a:prstGeom prst="rect">
            <a:avLst/>
          </a:prstGeom>
          <a:noFill/>
          <a:ln>
            <a:noFill/>
          </a:ln>
        </p:spPr>
      </p:pic>
      <p:pic>
        <p:nvPicPr>
          <p:cNvPr id="693" name="Google Shape;693;g2e4fec5dcae_10_63"/>
          <p:cNvPicPr preferRelativeResize="0"/>
          <p:nvPr/>
        </p:nvPicPr>
        <p:blipFill>
          <a:blip r:embed="rId4">
            <a:alphaModFix/>
          </a:blip>
          <a:stretch>
            <a:fillRect/>
          </a:stretch>
        </p:blipFill>
        <p:spPr>
          <a:xfrm>
            <a:off x="4788023" y="2346323"/>
            <a:ext cx="4355975" cy="1786875"/>
          </a:xfrm>
          <a:prstGeom prst="rect">
            <a:avLst/>
          </a:prstGeom>
          <a:noFill/>
          <a:ln>
            <a:noFill/>
          </a:ln>
        </p:spPr>
      </p:pic>
      <p:pic>
        <p:nvPicPr>
          <p:cNvPr id="694" name="Google Shape;694;g2e4fec5dcae_10_63"/>
          <p:cNvPicPr preferRelativeResize="0"/>
          <p:nvPr/>
        </p:nvPicPr>
        <p:blipFill>
          <a:blip r:embed="rId5">
            <a:alphaModFix/>
          </a:blip>
          <a:stretch>
            <a:fillRect/>
          </a:stretch>
        </p:blipFill>
        <p:spPr>
          <a:xfrm>
            <a:off x="6746601" y="4166579"/>
            <a:ext cx="1701275" cy="24352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e4fec5dcae_10_82"/>
          <p:cNvSpPr txBox="1"/>
          <p:nvPr/>
        </p:nvSpPr>
        <p:spPr>
          <a:xfrm>
            <a:off x="2407450" y="0"/>
            <a:ext cx="4843500" cy="1196400"/>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ctr">
              <a:lnSpc>
                <a:spcPct val="100000"/>
              </a:lnSpc>
              <a:spcBef>
                <a:spcPts val="0"/>
              </a:spcBef>
              <a:spcAft>
                <a:spcPts val="0"/>
              </a:spcAft>
              <a:buClr>
                <a:srgbClr val="000000"/>
              </a:buClr>
              <a:buSzPct val="1000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ct val="100000"/>
              <a:buFont typeface="Arial"/>
              <a:buNone/>
            </a:pPr>
            <a:r>
              <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ct val="1000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700" name="Google Shape;700;g2e4fec5dcae_10_82"/>
          <p:cNvSpPr txBox="1"/>
          <p:nvPr/>
        </p:nvSpPr>
        <p:spPr>
          <a:xfrm>
            <a:off x="1174400" y="1196400"/>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sp>
        <p:nvSpPr>
          <p:cNvPr id="701" name="Google Shape;701;g2e4fec5dcae_10_82"/>
          <p:cNvSpPr txBox="1"/>
          <p:nvPr/>
        </p:nvSpPr>
        <p:spPr>
          <a:xfrm>
            <a:off x="3164650" y="1653625"/>
            <a:ext cx="33291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b="1" lang="en-US" sz="1600">
                <a:solidFill>
                  <a:schemeClr val="dk1"/>
                </a:solidFill>
              </a:rPr>
              <a:t>File generation predicted Output</a:t>
            </a:r>
            <a:endParaRPr sz="1800">
              <a:solidFill>
                <a:srgbClr val="373E48"/>
              </a:solidFill>
              <a:latin typeface="Corbel"/>
              <a:ea typeface="Corbel"/>
              <a:cs typeface="Corbel"/>
              <a:sym typeface="Corbel"/>
            </a:endParaRPr>
          </a:p>
        </p:txBody>
      </p:sp>
      <p:sp>
        <p:nvSpPr>
          <p:cNvPr id="702" name="Google Shape;702;g2e4fec5dcae_10_82"/>
          <p:cNvSpPr txBox="1"/>
          <p:nvPr/>
        </p:nvSpPr>
        <p:spPr>
          <a:xfrm>
            <a:off x="3299950" y="6032100"/>
            <a:ext cx="3058500" cy="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Blue: </a:t>
            </a:r>
            <a:r>
              <a:rPr lang="en-US"/>
              <a:t>	Stall position</a:t>
            </a:r>
            <a:endParaRPr/>
          </a:p>
          <a:p>
            <a:pPr indent="0" lvl="0" marL="0" rtl="0" algn="l">
              <a:spcBef>
                <a:spcPts val="0"/>
              </a:spcBef>
              <a:spcAft>
                <a:spcPts val="0"/>
              </a:spcAft>
              <a:buNone/>
            </a:pPr>
            <a:r>
              <a:rPr b="1" lang="en-US"/>
              <a:t>Purple:</a:t>
            </a:r>
            <a:r>
              <a:rPr lang="en-US"/>
              <a:t>	Instructions inbetween </a:t>
            </a:r>
            <a:endParaRPr/>
          </a:p>
          <a:p>
            <a:pPr indent="0" lvl="0" marL="0" rtl="0" algn="l">
              <a:spcBef>
                <a:spcPts val="0"/>
              </a:spcBef>
              <a:spcAft>
                <a:spcPts val="0"/>
              </a:spcAft>
              <a:buNone/>
            </a:pPr>
            <a:r>
              <a:rPr b="1" lang="en-US"/>
              <a:t>Yellow: </a:t>
            </a:r>
            <a:r>
              <a:rPr lang="en-US"/>
              <a:t>	Replacement </a:t>
            </a:r>
            <a:r>
              <a:rPr lang="en-US"/>
              <a:t>Instruction</a:t>
            </a:r>
            <a:endParaRPr/>
          </a:p>
        </p:txBody>
      </p:sp>
      <p:sp>
        <p:nvSpPr>
          <p:cNvPr id="703" name="Google Shape;703;g2e4fec5dcae_10_82"/>
          <p:cNvSpPr txBox="1"/>
          <p:nvPr/>
        </p:nvSpPr>
        <p:spPr>
          <a:xfrm>
            <a:off x="2017750" y="5469075"/>
            <a:ext cx="21537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lang="en-US" sz="1300">
                <a:solidFill>
                  <a:schemeClr val="dk1"/>
                </a:solidFill>
              </a:rPr>
              <a:t>Initial Code</a:t>
            </a:r>
            <a:endParaRPr sz="1500">
              <a:solidFill>
                <a:srgbClr val="373E48"/>
              </a:solidFill>
              <a:latin typeface="Corbel"/>
              <a:ea typeface="Corbel"/>
              <a:cs typeface="Corbel"/>
              <a:sym typeface="Corbel"/>
            </a:endParaRPr>
          </a:p>
        </p:txBody>
      </p:sp>
      <p:sp>
        <p:nvSpPr>
          <p:cNvPr id="704" name="Google Shape;704;g2e4fec5dcae_10_82"/>
          <p:cNvSpPr txBox="1"/>
          <p:nvPr/>
        </p:nvSpPr>
        <p:spPr>
          <a:xfrm>
            <a:off x="5676000" y="5469075"/>
            <a:ext cx="21537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lang="en-US" sz="1300">
                <a:solidFill>
                  <a:schemeClr val="dk1"/>
                </a:solidFill>
              </a:rPr>
              <a:t>Optimized</a:t>
            </a:r>
            <a:r>
              <a:rPr lang="en-US" sz="1300">
                <a:solidFill>
                  <a:schemeClr val="dk1"/>
                </a:solidFill>
              </a:rPr>
              <a:t> Code</a:t>
            </a:r>
            <a:endParaRPr sz="1500">
              <a:solidFill>
                <a:srgbClr val="373E48"/>
              </a:solidFill>
              <a:latin typeface="Corbel"/>
              <a:ea typeface="Corbel"/>
              <a:cs typeface="Corbel"/>
              <a:sym typeface="Corbel"/>
            </a:endParaRPr>
          </a:p>
        </p:txBody>
      </p:sp>
      <p:pic>
        <p:nvPicPr>
          <p:cNvPr id="705" name="Google Shape;705;g2e4fec5dcae_10_82"/>
          <p:cNvPicPr preferRelativeResize="0"/>
          <p:nvPr/>
        </p:nvPicPr>
        <p:blipFill>
          <a:blip r:embed="rId3">
            <a:alphaModFix/>
          </a:blip>
          <a:stretch>
            <a:fillRect/>
          </a:stretch>
        </p:blipFill>
        <p:spPr>
          <a:xfrm>
            <a:off x="2017749" y="2094325"/>
            <a:ext cx="6111225" cy="33747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2e4e6ee38bf_0_65"/>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711" name="Google Shape;711;g2e4e6ee38bf_0_65"/>
          <p:cNvSpPr txBox="1"/>
          <p:nvPr/>
        </p:nvSpPr>
        <p:spPr>
          <a:xfrm>
            <a:off x="2907450" y="1780200"/>
            <a:ext cx="3329100" cy="440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b="1" lang="en-US" sz="1600">
                <a:solidFill>
                  <a:schemeClr val="dk1"/>
                </a:solidFill>
              </a:rPr>
              <a:t>File generation Flowchart</a:t>
            </a:r>
            <a:endParaRPr sz="1800">
              <a:solidFill>
                <a:srgbClr val="373E48"/>
              </a:solidFill>
              <a:latin typeface="Corbel"/>
              <a:ea typeface="Corbel"/>
              <a:cs typeface="Corbel"/>
              <a:sym typeface="Corbel"/>
            </a:endParaRPr>
          </a:p>
        </p:txBody>
      </p:sp>
      <p:sp>
        <p:nvSpPr>
          <p:cNvPr id="712" name="Google Shape;712;g2e4e6ee38bf_0_65"/>
          <p:cNvSpPr txBox="1"/>
          <p:nvPr/>
        </p:nvSpPr>
        <p:spPr>
          <a:xfrm>
            <a:off x="1174400" y="1196400"/>
            <a:ext cx="2522400" cy="583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b="1" lang="en-US" sz="2000">
                <a:solidFill>
                  <a:schemeClr val="dk1"/>
                </a:solidFill>
              </a:rPr>
              <a:t>Design:</a:t>
            </a:r>
            <a:endParaRPr sz="2200">
              <a:solidFill>
                <a:srgbClr val="373E48"/>
              </a:solidFill>
              <a:latin typeface="Corbel"/>
              <a:ea typeface="Corbel"/>
              <a:cs typeface="Corbel"/>
              <a:sym typeface="Corbel"/>
            </a:endParaRPr>
          </a:p>
        </p:txBody>
      </p:sp>
      <p:pic>
        <p:nvPicPr>
          <p:cNvPr id="713" name="Google Shape;713;g2e4e6ee38bf_0_65"/>
          <p:cNvPicPr preferRelativeResize="0"/>
          <p:nvPr/>
        </p:nvPicPr>
        <p:blipFill rotWithShape="1">
          <a:blip r:embed="rId3">
            <a:alphaModFix/>
          </a:blip>
          <a:srcRect b="0" l="0" r="62413" t="0"/>
          <a:stretch/>
        </p:blipFill>
        <p:spPr>
          <a:xfrm>
            <a:off x="1696300" y="2191575"/>
            <a:ext cx="2000500" cy="4490725"/>
          </a:xfrm>
          <a:prstGeom prst="rect">
            <a:avLst/>
          </a:prstGeom>
          <a:noFill/>
          <a:ln>
            <a:noFill/>
          </a:ln>
        </p:spPr>
      </p:pic>
      <p:pic>
        <p:nvPicPr>
          <p:cNvPr id="714" name="Google Shape;714;g2e4e6ee38bf_0_65"/>
          <p:cNvPicPr preferRelativeResize="0"/>
          <p:nvPr/>
        </p:nvPicPr>
        <p:blipFill rotWithShape="1">
          <a:blip r:embed="rId3">
            <a:alphaModFix/>
          </a:blip>
          <a:srcRect b="19652" l="37472" r="0" t="0"/>
          <a:stretch/>
        </p:blipFill>
        <p:spPr>
          <a:xfrm>
            <a:off x="4675842" y="2517687"/>
            <a:ext cx="3540357" cy="3838500"/>
          </a:xfrm>
          <a:prstGeom prst="rect">
            <a:avLst/>
          </a:prstGeom>
          <a:noFill/>
          <a:ln>
            <a:noFill/>
          </a:ln>
        </p:spPr>
      </p:pic>
      <p:sp>
        <p:nvSpPr>
          <p:cNvPr id="715" name="Google Shape;715;g2e4e6ee38bf_0_65"/>
          <p:cNvSpPr txBox="1"/>
          <p:nvPr/>
        </p:nvSpPr>
        <p:spPr>
          <a:xfrm>
            <a:off x="6760725" y="4183175"/>
            <a:ext cx="1922100" cy="390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t/>
            </a:r>
            <a:endParaRPr sz="1800">
              <a:solidFill>
                <a:srgbClr val="373E48"/>
              </a:solidFill>
              <a:latin typeface="Corbel"/>
              <a:ea typeface="Corbel"/>
              <a:cs typeface="Corbel"/>
              <a:sym typeface="Corbe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g2e4bc46358b_11_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a:t>
            </a:r>
            <a:endParaRPr sz="3600">
              <a:solidFill>
                <a:srgbClr val="373E48"/>
              </a:solidFill>
              <a:latin typeface="Corbel"/>
              <a:ea typeface="Corbel"/>
              <a:cs typeface="Corbel"/>
              <a:sym typeface="Corbel"/>
            </a:endParaRPr>
          </a:p>
        </p:txBody>
      </p:sp>
      <p:sp>
        <p:nvSpPr>
          <p:cNvPr id="721" name="Google Shape;721;g2e4bc46358b_11_0"/>
          <p:cNvSpPr txBox="1"/>
          <p:nvPr/>
        </p:nvSpPr>
        <p:spPr>
          <a:xfrm>
            <a:off x="1402100" y="1645925"/>
            <a:ext cx="4053900" cy="47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722" name="Google Shape;722;g2e4bc46358b_11_0"/>
          <p:cNvSpPr txBox="1"/>
          <p:nvPr/>
        </p:nvSpPr>
        <p:spPr>
          <a:xfrm>
            <a:off x="1231750" y="1299750"/>
            <a:ext cx="7194900" cy="2571600"/>
          </a:xfrm>
          <a:prstGeom prst="rect">
            <a:avLst/>
          </a:prstGeom>
          <a:noFill/>
          <a:ln>
            <a:noFill/>
          </a:ln>
        </p:spPr>
        <p:txBody>
          <a:bodyPr anchorCtr="0" anchor="t" bIns="91425" lIns="91425" spcFirstLastPara="1" rIns="91425" wrap="square" tIns="91425">
            <a:noAutofit/>
          </a:bodyPr>
          <a:lstStyle/>
          <a:p>
            <a:pPr indent="0" lvl="0" marL="0" rtl="0" algn="l">
              <a:spcBef>
                <a:spcPts val="1134"/>
              </a:spcBef>
              <a:spcAft>
                <a:spcPts val="0"/>
              </a:spcAft>
              <a:buNone/>
            </a:pPr>
            <a:r>
              <a:rPr b="1" lang="en-US" sz="1600">
                <a:solidFill>
                  <a:srgbClr val="373E48"/>
                </a:solidFill>
                <a:latin typeface="Corbel"/>
                <a:ea typeface="Corbel"/>
                <a:cs typeface="Corbel"/>
                <a:sym typeface="Corbel"/>
              </a:rPr>
              <a:t>Step 1</a:t>
            </a:r>
            <a:endParaRPr b="1" sz="1600">
              <a:solidFill>
                <a:schemeClr val="dk1"/>
              </a:solidFill>
            </a:endParaRPr>
          </a:p>
          <a:p>
            <a:pPr indent="-330200" lvl="0" marL="457200" rtl="0" algn="l">
              <a:lnSpc>
                <a:spcPct val="150000"/>
              </a:lnSpc>
              <a:spcBef>
                <a:spcPts val="1134"/>
              </a:spcBef>
              <a:spcAft>
                <a:spcPts val="0"/>
              </a:spcAft>
              <a:buClr>
                <a:srgbClr val="373E48"/>
              </a:buClr>
              <a:buSzPts val="1600"/>
              <a:buFont typeface="Corbel"/>
              <a:buChar char="●"/>
            </a:pPr>
            <a:r>
              <a:rPr lang="en-US" sz="1600">
                <a:solidFill>
                  <a:srgbClr val="373E48"/>
                </a:solidFill>
                <a:latin typeface="Corbel"/>
                <a:ea typeface="Corbel"/>
                <a:cs typeface="Corbel"/>
                <a:sym typeface="Corbel"/>
              </a:rPr>
              <a:t>Interprets assembly source code</a:t>
            </a:r>
            <a:endParaRPr sz="1600">
              <a:solidFill>
                <a:schemeClr val="dk1"/>
              </a:solidFill>
            </a:endParaRPr>
          </a:p>
          <a:p>
            <a:pPr indent="-330200" lvl="0" marL="457200" rtl="0" algn="l">
              <a:lnSpc>
                <a:spcPct val="150000"/>
              </a:lnSpc>
              <a:spcBef>
                <a:spcPts val="0"/>
              </a:spcBef>
              <a:spcAft>
                <a:spcPts val="0"/>
              </a:spcAft>
              <a:buClr>
                <a:srgbClr val="373E48"/>
              </a:buClr>
              <a:buSzPts val="1600"/>
              <a:buFont typeface="Corbel"/>
              <a:buChar char="●"/>
            </a:pPr>
            <a:r>
              <a:rPr lang="en-US" sz="1600">
                <a:solidFill>
                  <a:srgbClr val="373E48"/>
                </a:solidFill>
                <a:latin typeface="Corbel"/>
                <a:ea typeface="Corbel"/>
                <a:cs typeface="Corbel"/>
                <a:sym typeface="Corbel"/>
              </a:rPr>
              <a:t>Use the opcodes table</a:t>
            </a:r>
            <a:endParaRPr sz="1600">
              <a:solidFill>
                <a:schemeClr val="dk1"/>
              </a:solidFill>
            </a:endParaRPr>
          </a:p>
          <a:p>
            <a:pPr indent="-330200" lvl="0" marL="457200" rtl="0" algn="l">
              <a:lnSpc>
                <a:spcPct val="150000"/>
              </a:lnSpc>
              <a:spcBef>
                <a:spcPts val="0"/>
              </a:spcBef>
              <a:spcAft>
                <a:spcPts val="0"/>
              </a:spcAft>
              <a:buClr>
                <a:srgbClr val="373E48"/>
              </a:buClr>
              <a:buSzPts val="1600"/>
              <a:buFont typeface="Corbel"/>
              <a:buChar char="●"/>
            </a:pPr>
            <a:r>
              <a:rPr lang="en-US" sz="1600">
                <a:solidFill>
                  <a:srgbClr val="373E48"/>
                </a:solidFill>
                <a:latin typeface="Corbel"/>
                <a:ea typeface="Corbel"/>
                <a:cs typeface="Corbel"/>
                <a:sym typeface="Corbel"/>
              </a:rPr>
              <a:t>Produces symbols table and IR (statements list)</a:t>
            </a:r>
            <a:endParaRPr sz="1600">
              <a:solidFill>
                <a:srgbClr val="373E48"/>
              </a:solidFill>
              <a:latin typeface="Corbel"/>
              <a:ea typeface="Corbel"/>
              <a:cs typeface="Corbel"/>
              <a:sym typeface="Corbel"/>
            </a:endParaRPr>
          </a:p>
          <a:p>
            <a:pPr indent="0" lvl="0" marL="0" rtl="0" algn="l">
              <a:spcBef>
                <a:spcPts val="1134"/>
              </a:spcBef>
              <a:spcAft>
                <a:spcPts val="0"/>
              </a:spcAft>
              <a:buNone/>
            </a:pPr>
            <a:r>
              <a:rPr b="1" lang="en-US" sz="1600">
                <a:solidFill>
                  <a:srgbClr val="373E48"/>
                </a:solidFill>
                <a:latin typeface="Corbel"/>
                <a:ea typeface="Corbel"/>
                <a:cs typeface="Corbel"/>
                <a:sym typeface="Corbel"/>
              </a:rPr>
              <a:t>Step 2</a:t>
            </a:r>
            <a:endParaRPr b="1" sz="1600">
              <a:solidFill>
                <a:schemeClr val="dk1"/>
              </a:solidFill>
            </a:endParaRPr>
          </a:p>
          <a:p>
            <a:pPr indent="-330200" lvl="0" marL="457200" rtl="0" algn="l">
              <a:spcBef>
                <a:spcPts val="1134"/>
              </a:spcBef>
              <a:spcAft>
                <a:spcPts val="0"/>
              </a:spcAft>
              <a:buClr>
                <a:srgbClr val="373E48"/>
              </a:buClr>
              <a:buSzPts val="1600"/>
              <a:buFont typeface="Corbel"/>
              <a:buChar char="●"/>
            </a:pPr>
            <a:r>
              <a:rPr lang="en-US" sz="1600">
                <a:solidFill>
                  <a:srgbClr val="373E48"/>
                </a:solidFill>
                <a:latin typeface="Corbel"/>
                <a:ea typeface="Corbel"/>
                <a:cs typeface="Corbel"/>
                <a:sym typeface="Corbel"/>
              </a:rPr>
              <a:t>Produces object code using the IR, the symbol table and the opcode table	</a:t>
            </a:r>
            <a:endParaRPr b="1" sz="2000"/>
          </a:p>
        </p:txBody>
      </p:sp>
      <p:pic>
        <p:nvPicPr>
          <p:cNvPr id="723" name="Google Shape;723;g2e4bc46358b_11_0"/>
          <p:cNvPicPr preferRelativeResize="0"/>
          <p:nvPr/>
        </p:nvPicPr>
        <p:blipFill>
          <a:blip r:embed="rId3">
            <a:alphaModFix/>
          </a:blip>
          <a:stretch>
            <a:fillRect/>
          </a:stretch>
        </p:blipFill>
        <p:spPr>
          <a:xfrm>
            <a:off x="1681625" y="4479975"/>
            <a:ext cx="6745025" cy="163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e4bc46358b_29_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sp>
        <p:nvSpPr>
          <p:cNvPr id="175" name="Google Shape;175;g2e4bc46358b_29_3"/>
          <p:cNvSpPr txBox="1"/>
          <p:nvPr/>
        </p:nvSpPr>
        <p:spPr>
          <a:xfrm>
            <a:off x="1187550" y="1291200"/>
            <a:ext cx="73716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t>Rules</a:t>
            </a:r>
            <a:r>
              <a:rPr b="1" lang="en-US" sz="2000"/>
              <a:t> </a:t>
            </a:r>
            <a:endParaRPr sz="2000"/>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76" name="Google Shape;176;g2e4bc46358b_29_3"/>
          <p:cNvPicPr preferRelativeResize="0"/>
          <p:nvPr/>
        </p:nvPicPr>
        <p:blipFill>
          <a:blip r:embed="rId3">
            <a:alphaModFix/>
          </a:blip>
          <a:stretch>
            <a:fillRect/>
          </a:stretch>
        </p:blipFill>
        <p:spPr>
          <a:xfrm>
            <a:off x="158700" y="1882700"/>
            <a:ext cx="4742500" cy="3861301"/>
          </a:xfrm>
          <a:prstGeom prst="rect">
            <a:avLst/>
          </a:prstGeom>
          <a:noFill/>
          <a:ln>
            <a:noFill/>
          </a:ln>
        </p:spPr>
      </p:pic>
      <p:pic>
        <p:nvPicPr>
          <p:cNvPr id="177" name="Google Shape;177;g2e4bc46358b_29_3"/>
          <p:cNvPicPr preferRelativeResize="0"/>
          <p:nvPr/>
        </p:nvPicPr>
        <p:blipFill>
          <a:blip r:embed="rId4">
            <a:alphaModFix/>
          </a:blip>
          <a:stretch>
            <a:fillRect/>
          </a:stretch>
        </p:blipFill>
        <p:spPr>
          <a:xfrm>
            <a:off x="5141175" y="2104225"/>
            <a:ext cx="4058199" cy="241906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7" name="Shape 727"/>
        <p:cNvGrpSpPr/>
        <p:nvPr/>
      </p:nvGrpSpPr>
      <p:grpSpPr>
        <a:xfrm>
          <a:off x="0" y="0"/>
          <a:ext cx="0" cy="0"/>
          <a:chOff x="0" y="0"/>
          <a:chExt cx="0" cy="0"/>
        </a:xfrm>
      </p:grpSpPr>
      <p:sp>
        <p:nvSpPr>
          <p:cNvPr id="728" name="Google Shape;728;g2e4bc46358b_11_1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658">
                <a:solidFill>
                  <a:srgbClr val="373E48"/>
                </a:solidFill>
                <a:latin typeface="Corbel"/>
                <a:ea typeface="Corbel"/>
                <a:cs typeface="Corbel"/>
                <a:sym typeface="Corbel"/>
              </a:rPr>
              <a:t>Lexical Analysis</a:t>
            </a:r>
            <a:endParaRPr sz="2658">
              <a:solidFill>
                <a:srgbClr val="373E48"/>
              </a:solidFill>
              <a:latin typeface="Corbel"/>
              <a:ea typeface="Corbel"/>
              <a:cs typeface="Corbel"/>
              <a:sym typeface="Corbel"/>
            </a:endParaRPr>
          </a:p>
        </p:txBody>
      </p:sp>
      <p:sp>
        <p:nvSpPr>
          <p:cNvPr id="729" name="Google Shape;729;g2e4bc46358b_11_12"/>
          <p:cNvSpPr txBox="1"/>
          <p:nvPr/>
        </p:nvSpPr>
        <p:spPr>
          <a:xfrm>
            <a:off x="3820725" y="6215875"/>
            <a:ext cx="40539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A symbol is added when lexer detects an </a:t>
            </a:r>
            <a:r>
              <a:rPr i="1" lang="en-US" sz="1100"/>
              <a:t>identifier</a:t>
            </a:r>
            <a:r>
              <a:rPr lang="en-US" sz="1100"/>
              <a:t> token</a:t>
            </a:r>
            <a:endParaRPr sz="1100"/>
          </a:p>
        </p:txBody>
      </p:sp>
      <p:sp>
        <p:nvSpPr>
          <p:cNvPr id="730" name="Google Shape;730;g2e4bc46358b_11_12"/>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31" name="Google Shape;731;g2e4bc46358b_11_12"/>
          <p:cNvPicPr preferRelativeResize="0"/>
          <p:nvPr/>
        </p:nvPicPr>
        <p:blipFill>
          <a:blip r:embed="rId4">
            <a:alphaModFix/>
          </a:blip>
          <a:stretch>
            <a:fillRect/>
          </a:stretch>
        </p:blipFill>
        <p:spPr>
          <a:xfrm>
            <a:off x="6408627" y="3539025"/>
            <a:ext cx="1852775" cy="1403950"/>
          </a:xfrm>
          <a:prstGeom prst="rect">
            <a:avLst/>
          </a:prstGeom>
          <a:noFill/>
          <a:ln>
            <a:noFill/>
          </a:ln>
        </p:spPr>
      </p:pic>
      <p:pic>
        <p:nvPicPr>
          <p:cNvPr id="732" name="Google Shape;732;g2e4bc46358b_11_12"/>
          <p:cNvPicPr preferRelativeResize="0"/>
          <p:nvPr/>
        </p:nvPicPr>
        <p:blipFill>
          <a:blip r:embed="rId5">
            <a:alphaModFix/>
          </a:blip>
          <a:stretch>
            <a:fillRect/>
          </a:stretch>
        </p:blipFill>
        <p:spPr>
          <a:xfrm>
            <a:off x="1508100" y="2149275"/>
            <a:ext cx="3841875" cy="3765208"/>
          </a:xfrm>
          <a:prstGeom prst="rect">
            <a:avLst/>
          </a:prstGeom>
          <a:noFill/>
          <a:ln>
            <a:noFill/>
          </a:ln>
        </p:spPr>
      </p:pic>
      <p:cxnSp>
        <p:nvCxnSpPr>
          <p:cNvPr id="733" name="Google Shape;733;g2e4bc46358b_11_12"/>
          <p:cNvCxnSpPr>
            <a:stCxn id="732" idx="2"/>
            <a:endCxn id="729" idx="1"/>
          </p:cNvCxnSpPr>
          <p:nvPr/>
        </p:nvCxnSpPr>
        <p:spPr>
          <a:xfrm flipH="1" rot="-5400000">
            <a:off x="3382088" y="5961433"/>
            <a:ext cx="485700" cy="391800"/>
          </a:xfrm>
          <a:prstGeom prst="bent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g2e4fec5dcae_306_2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658">
                <a:solidFill>
                  <a:srgbClr val="373E48"/>
                </a:solidFill>
                <a:latin typeface="Corbel"/>
                <a:ea typeface="Corbel"/>
                <a:cs typeface="Corbel"/>
                <a:sym typeface="Corbel"/>
              </a:rPr>
              <a:t>Lexical Analysis</a:t>
            </a:r>
            <a:endParaRPr sz="2658">
              <a:solidFill>
                <a:srgbClr val="373E48"/>
              </a:solidFill>
              <a:latin typeface="Corbel"/>
              <a:ea typeface="Corbel"/>
              <a:cs typeface="Corbel"/>
              <a:sym typeface="Corbel"/>
            </a:endParaRPr>
          </a:p>
        </p:txBody>
      </p:sp>
      <p:sp>
        <p:nvSpPr>
          <p:cNvPr id="739" name="Google Shape;739;g2e4fec5dcae_306_23"/>
          <p:cNvSpPr txBox="1"/>
          <p:nvPr/>
        </p:nvSpPr>
        <p:spPr>
          <a:xfrm>
            <a:off x="1402100" y="1645925"/>
            <a:ext cx="40539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740" name="Google Shape;740;g2e4fec5dcae_306_23"/>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41" name="Google Shape;741;g2e4fec5dcae_306_23"/>
          <p:cNvPicPr preferRelativeResize="0"/>
          <p:nvPr/>
        </p:nvPicPr>
        <p:blipFill>
          <a:blip r:embed="rId4">
            <a:alphaModFix/>
          </a:blip>
          <a:stretch>
            <a:fillRect/>
          </a:stretch>
        </p:blipFill>
        <p:spPr>
          <a:xfrm>
            <a:off x="1280825" y="2276675"/>
            <a:ext cx="3586600" cy="3661126"/>
          </a:xfrm>
          <a:prstGeom prst="rect">
            <a:avLst/>
          </a:prstGeom>
          <a:noFill/>
          <a:ln>
            <a:noFill/>
          </a:ln>
        </p:spPr>
      </p:pic>
      <p:pic>
        <p:nvPicPr>
          <p:cNvPr id="742" name="Google Shape;742;g2e4fec5dcae_306_23"/>
          <p:cNvPicPr preferRelativeResize="0"/>
          <p:nvPr/>
        </p:nvPicPr>
        <p:blipFill>
          <a:blip r:embed="rId5">
            <a:alphaModFix/>
          </a:blip>
          <a:stretch>
            <a:fillRect/>
          </a:stretch>
        </p:blipFill>
        <p:spPr>
          <a:xfrm>
            <a:off x="5006076" y="2189225"/>
            <a:ext cx="4053899" cy="2952436"/>
          </a:xfrm>
          <a:prstGeom prst="rect">
            <a:avLst/>
          </a:prstGeom>
          <a:noFill/>
          <a:ln>
            <a:noFill/>
          </a:ln>
        </p:spPr>
      </p:pic>
      <p:pic>
        <p:nvPicPr>
          <p:cNvPr id="743" name="Google Shape;743;g2e4fec5dcae_306_23"/>
          <p:cNvPicPr preferRelativeResize="0"/>
          <p:nvPr/>
        </p:nvPicPr>
        <p:blipFill>
          <a:blip r:embed="rId6">
            <a:alphaModFix/>
          </a:blip>
          <a:stretch>
            <a:fillRect/>
          </a:stretch>
        </p:blipFill>
        <p:spPr>
          <a:xfrm>
            <a:off x="5006075" y="5141649"/>
            <a:ext cx="4053899" cy="9329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7" name="Shape 747"/>
        <p:cNvGrpSpPr/>
        <p:nvPr/>
      </p:nvGrpSpPr>
      <p:grpSpPr>
        <a:xfrm>
          <a:off x="0" y="0"/>
          <a:ext cx="0" cy="0"/>
          <a:chOff x="0" y="0"/>
          <a:chExt cx="0" cy="0"/>
        </a:xfrm>
      </p:grpSpPr>
      <p:sp>
        <p:nvSpPr>
          <p:cNvPr id="748" name="Google Shape;748;g2e4bc46358b_11_27"/>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658">
                <a:solidFill>
                  <a:srgbClr val="373E48"/>
                </a:solidFill>
                <a:latin typeface="Corbel"/>
                <a:ea typeface="Corbel"/>
                <a:cs typeface="Corbel"/>
                <a:sym typeface="Corbel"/>
              </a:rPr>
              <a:t>Syntactic Analysis</a:t>
            </a:r>
            <a:endParaRPr sz="2658">
              <a:solidFill>
                <a:srgbClr val="373E48"/>
              </a:solidFill>
              <a:latin typeface="Corbel"/>
              <a:ea typeface="Corbel"/>
              <a:cs typeface="Corbel"/>
              <a:sym typeface="Corbel"/>
            </a:endParaRPr>
          </a:p>
        </p:txBody>
      </p:sp>
      <p:sp>
        <p:nvSpPr>
          <p:cNvPr id="749" name="Google Shape;749;g2e4bc46358b_11_27"/>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50" name="Google Shape;750;g2e4bc46358b_11_27"/>
          <p:cNvPicPr preferRelativeResize="0"/>
          <p:nvPr/>
        </p:nvPicPr>
        <p:blipFill>
          <a:blip r:embed="rId4">
            <a:alphaModFix/>
          </a:blip>
          <a:stretch>
            <a:fillRect/>
          </a:stretch>
        </p:blipFill>
        <p:spPr>
          <a:xfrm>
            <a:off x="1448150" y="2358475"/>
            <a:ext cx="4029525" cy="3712225"/>
          </a:xfrm>
          <a:prstGeom prst="rect">
            <a:avLst/>
          </a:prstGeom>
          <a:noFill/>
          <a:ln>
            <a:noFill/>
          </a:ln>
        </p:spPr>
      </p:pic>
      <p:pic>
        <p:nvPicPr>
          <p:cNvPr id="751" name="Google Shape;751;g2e4bc46358b_11_27"/>
          <p:cNvPicPr preferRelativeResize="0"/>
          <p:nvPr/>
        </p:nvPicPr>
        <p:blipFill>
          <a:blip r:embed="rId5">
            <a:alphaModFix/>
          </a:blip>
          <a:stretch>
            <a:fillRect/>
          </a:stretch>
        </p:blipFill>
        <p:spPr>
          <a:xfrm>
            <a:off x="6598120" y="3155525"/>
            <a:ext cx="1616205" cy="2118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5" name="Shape 755"/>
        <p:cNvGrpSpPr/>
        <p:nvPr/>
      </p:nvGrpSpPr>
      <p:grpSpPr>
        <a:xfrm>
          <a:off x="0" y="0"/>
          <a:ext cx="0" cy="0"/>
          <a:chOff x="0" y="0"/>
          <a:chExt cx="0" cy="0"/>
        </a:xfrm>
      </p:grpSpPr>
      <p:sp>
        <p:nvSpPr>
          <p:cNvPr id="756" name="Google Shape;756;g2e4fec5dcae_306_1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658">
                <a:solidFill>
                  <a:srgbClr val="373E48"/>
                </a:solidFill>
                <a:latin typeface="Corbel"/>
                <a:ea typeface="Corbel"/>
                <a:cs typeface="Corbel"/>
                <a:sym typeface="Corbel"/>
              </a:rPr>
              <a:t>Syntactic Analysis</a:t>
            </a:r>
            <a:endParaRPr sz="2658">
              <a:solidFill>
                <a:srgbClr val="373E48"/>
              </a:solidFill>
              <a:latin typeface="Corbel"/>
              <a:ea typeface="Corbel"/>
              <a:cs typeface="Corbel"/>
              <a:sym typeface="Corbel"/>
            </a:endParaRPr>
          </a:p>
        </p:txBody>
      </p:sp>
      <p:sp>
        <p:nvSpPr>
          <p:cNvPr id="757" name="Google Shape;757;g2e4fec5dcae_306_12"/>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58" name="Google Shape;758;g2e4fec5dcae_306_12"/>
          <p:cNvPicPr preferRelativeResize="0"/>
          <p:nvPr/>
        </p:nvPicPr>
        <p:blipFill>
          <a:blip r:embed="rId4">
            <a:alphaModFix/>
          </a:blip>
          <a:stretch>
            <a:fillRect/>
          </a:stretch>
        </p:blipFill>
        <p:spPr>
          <a:xfrm>
            <a:off x="4465075" y="2363225"/>
            <a:ext cx="4494474" cy="3956900"/>
          </a:xfrm>
          <a:prstGeom prst="rect">
            <a:avLst/>
          </a:prstGeom>
          <a:noFill/>
          <a:ln>
            <a:noFill/>
          </a:ln>
        </p:spPr>
      </p:pic>
      <p:pic>
        <p:nvPicPr>
          <p:cNvPr id="759" name="Google Shape;759;g2e4fec5dcae_306_12"/>
          <p:cNvPicPr preferRelativeResize="0"/>
          <p:nvPr/>
        </p:nvPicPr>
        <p:blipFill>
          <a:blip r:embed="rId5">
            <a:alphaModFix/>
          </a:blip>
          <a:stretch>
            <a:fillRect/>
          </a:stretch>
        </p:blipFill>
        <p:spPr>
          <a:xfrm>
            <a:off x="1361124" y="1942513"/>
            <a:ext cx="2823975" cy="446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3" name="Shape 763"/>
        <p:cNvGrpSpPr/>
        <p:nvPr/>
      </p:nvGrpSpPr>
      <p:grpSpPr>
        <a:xfrm>
          <a:off x="0" y="0"/>
          <a:ext cx="0" cy="0"/>
          <a:chOff x="0" y="0"/>
          <a:chExt cx="0" cy="0"/>
        </a:xfrm>
      </p:grpSpPr>
      <p:sp>
        <p:nvSpPr>
          <p:cNvPr id="764" name="Google Shape;764;g2e4bc46358b_11_8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658">
                <a:solidFill>
                  <a:srgbClr val="373E48"/>
                </a:solidFill>
                <a:latin typeface="Corbel"/>
                <a:ea typeface="Corbel"/>
                <a:cs typeface="Corbel"/>
                <a:sym typeface="Corbel"/>
              </a:rPr>
              <a:t>Code Generation</a:t>
            </a:r>
            <a:endParaRPr sz="2658">
              <a:solidFill>
                <a:srgbClr val="373E48"/>
              </a:solidFill>
              <a:latin typeface="Corbel"/>
              <a:ea typeface="Corbel"/>
              <a:cs typeface="Corbel"/>
              <a:sym typeface="Corbel"/>
            </a:endParaRPr>
          </a:p>
        </p:txBody>
      </p:sp>
      <p:sp>
        <p:nvSpPr>
          <p:cNvPr id="765" name="Google Shape;765;g2e4bc46358b_11_82"/>
          <p:cNvSpPr txBox="1"/>
          <p:nvPr/>
        </p:nvSpPr>
        <p:spPr>
          <a:xfrm>
            <a:off x="1218100" y="1325625"/>
            <a:ext cx="4843500" cy="19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766" name="Google Shape;766;g2e4bc46358b_11_82"/>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67" name="Google Shape;767;g2e4bc46358b_11_82"/>
          <p:cNvPicPr preferRelativeResize="0"/>
          <p:nvPr/>
        </p:nvPicPr>
        <p:blipFill>
          <a:blip r:embed="rId4">
            <a:alphaModFix/>
          </a:blip>
          <a:stretch>
            <a:fillRect/>
          </a:stretch>
        </p:blipFill>
        <p:spPr>
          <a:xfrm>
            <a:off x="6144002" y="11883"/>
            <a:ext cx="2999999" cy="6834243"/>
          </a:xfrm>
          <a:prstGeom prst="rect">
            <a:avLst/>
          </a:prstGeom>
          <a:noFill/>
          <a:ln>
            <a:noFill/>
          </a:ln>
        </p:spPr>
      </p:pic>
      <p:pic>
        <p:nvPicPr>
          <p:cNvPr id="768" name="Google Shape;768;g2e4bc46358b_11_82"/>
          <p:cNvPicPr preferRelativeResize="0"/>
          <p:nvPr/>
        </p:nvPicPr>
        <p:blipFill>
          <a:blip r:embed="rId5">
            <a:alphaModFix/>
          </a:blip>
          <a:stretch>
            <a:fillRect/>
          </a:stretch>
        </p:blipFill>
        <p:spPr>
          <a:xfrm>
            <a:off x="1214737" y="2531875"/>
            <a:ext cx="4850215" cy="3303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g2e4fec5dcae_306_38"/>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2558">
                <a:solidFill>
                  <a:srgbClr val="373E48"/>
                </a:solidFill>
                <a:latin typeface="Corbel"/>
                <a:ea typeface="Corbel"/>
                <a:cs typeface="Corbel"/>
                <a:sym typeface="Corbel"/>
              </a:rPr>
              <a:t>Code Generation Implementation</a:t>
            </a:r>
            <a:endParaRPr sz="2558">
              <a:solidFill>
                <a:srgbClr val="373E48"/>
              </a:solidFill>
              <a:latin typeface="Corbel"/>
              <a:ea typeface="Corbel"/>
              <a:cs typeface="Corbel"/>
              <a:sym typeface="Corbel"/>
            </a:endParaRPr>
          </a:p>
        </p:txBody>
      </p:sp>
      <p:sp>
        <p:nvSpPr>
          <p:cNvPr id="774" name="Google Shape;774;g2e4fec5dcae_306_38"/>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775" name="Google Shape;775;g2e4fec5dcae_306_38"/>
          <p:cNvPicPr preferRelativeResize="0"/>
          <p:nvPr/>
        </p:nvPicPr>
        <p:blipFill>
          <a:blip r:embed="rId4">
            <a:alphaModFix/>
          </a:blip>
          <a:stretch>
            <a:fillRect/>
          </a:stretch>
        </p:blipFill>
        <p:spPr>
          <a:xfrm>
            <a:off x="1218100" y="2014500"/>
            <a:ext cx="3719575" cy="4429451"/>
          </a:xfrm>
          <a:prstGeom prst="rect">
            <a:avLst/>
          </a:prstGeom>
          <a:noFill/>
          <a:ln>
            <a:noFill/>
          </a:ln>
        </p:spPr>
      </p:pic>
      <p:pic>
        <p:nvPicPr>
          <p:cNvPr id="776" name="Google Shape;776;g2e4fec5dcae_306_38"/>
          <p:cNvPicPr preferRelativeResize="0"/>
          <p:nvPr/>
        </p:nvPicPr>
        <p:blipFill>
          <a:blip r:embed="rId5">
            <a:alphaModFix/>
          </a:blip>
          <a:stretch>
            <a:fillRect/>
          </a:stretch>
        </p:blipFill>
        <p:spPr>
          <a:xfrm>
            <a:off x="5088600" y="2014511"/>
            <a:ext cx="3709139" cy="43976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e4af661019_0_34"/>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2" name="Google Shape;782;g2e4af661019_0_34"/>
          <p:cNvSpPr txBox="1"/>
          <p:nvPr/>
        </p:nvSpPr>
        <p:spPr>
          <a:xfrm>
            <a:off x="1107000" y="1830300"/>
            <a:ext cx="7577400" cy="864600"/>
          </a:xfrm>
          <a:prstGeom prst="rect">
            <a:avLst/>
          </a:prstGeom>
          <a:solidFill>
            <a:srgbClr val="FFFFFF">
              <a:alpha val="64709"/>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2e4af661019_0_34"/>
          <p:cNvSpPr/>
          <p:nvPr/>
        </p:nvSpPr>
        <p:spPr>
          <a:xfrm>
            <a:off x="1502075" y="19717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2100"/>
              <a:buFont typeface="Arial"/>
              <a:buNone/>
            </a:pPr>
            <a:r>
              <a:rPr b="1" i="1" lang="en-US" sz="4200">
                <a:latin typeface="Calibri"/>
                <a:ea typeface="Calibri"/>
                <a:cs typeface="Calibri"/>
                <a:sym typeface="Calibri"/>
              </a:rPr>
              <a:t>VERIFICATION</a:t>
            </a:r>
            <a:endParaRPr b="0" i="0" sz="42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e4fec5dcae_26_6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pic>
        <p:nvPicPr>
          <p:cNvPr id="789" name="Google Shape;789;g2e4fec5dcae_26_60"/>
          <p:cNvPicPr preferRelativeResize="0"/>
          <p:nvPr/>
        </p:nvPicPr>
        <p:blipFill rotWithShape="1">
          <a:blip r:embed="rId3">
            <a:alphaModFix/>
          </a:blip>
          <a:srcRect b="2793" l="35127" r="2145" t="3132"/>
          <a:stretch/>
        </p:blipFill>
        <p:spPr>
          <a:xfrm>
            <a:off x="3932025" y="2058525"/>
            <a:ext cx="5399625" cy="3839726"/>
          </a:xfrm>
          <a:prstGeom prst="rect">
            <a:avLst/>
          </a:prstGeom>
          <a:noFill/>
          <a:ln>
            <a:noFill/>
          </a:ln>
        </p:spPr>
      </p:pic>
      <p:pic>
        <p:nvPicPr>
          <p:cNvPr id="790" name="Google Shape;790;g2e4fec5dcae_26_60"/>
          <p:cNvPicPr preferRelativeResize="0"/>
          <p:nvPr/>
        </p:nvPicPr>
        <p:blipFill rotWithShape="1">
          <a:blip r:embed="rId3">
            <a:alphaModFix/>
          </a:blip>
          <a:srcRect b="4537" l="0" r="69835" t="4528"/>
          <a:stretch/>
        </p:blipFill>
        <p:spPr>
          <a:xfrm>
            <a:off x="1218350" y="2058525"/>
            <a:ext cx="2713674" cy="3839726"/>
          </a:xfrm>
          <a:prstGeom prst="rect">
            <a:avLst/>
          </a:prstGeom>
          <a:noFill/>
          <a:ln>
            <a:noFill/>
          </a:ln>
        </p:spPr>
      </p:pic>
      <p:sp>
        <p:nvSpPr>
          <p:cNvPr id="791" name="Google Shape;791;g2e4fec5dcae_26_60"/>
          <p:cNvSpPr txBox="1"/>
          <p:nvPr/>
        </p:nvSpPr>
        <p:spPr>
          <a:xfrm>
            <a:off x="1218350" y="1259600"/>
            <a:ext cx="3701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Token Parsing</a:t>
            </a:r>
            <a:endParaRPr sz="2000"/>
          </a:p>
          <a:p>
            <a:pPr indent="0" lvl="0" marL="457200" rtl="0" algn="l">
              <a:spcBef>
                <a:spcPts val="0"/>
              </a:spcBef>
              <a:spcAft>
                <a:spcPts val="0"/>
              </a:spcAft>
              <a:buNone/>
            </a:pPr>
            <a:r>
              <a:t/>
            </a:r>
            <a:endParaRPr sz="1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e4fec5dcae_26_7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Syntatic</a:t>
            </a:r>
            <a:r>
              <a:rPr lang="en-US" sz="3600">
                <a:solidFill>
                  <a:srgbClr val="373E48"/>
                </a:solidFill>
                <a:latin typeface="Corbel"/>
                <a:ea typeface="Corbel"/>
                <a:cs typeface="Corbel"/>
                <a:sym typeface="Corbel"/>
              </a:rPr>
              <a:t> Analysis</a:t>
            </a:r>
            <a:endParaRPr b="0" i="0" sz="3600" u="none" cap="none" strike="noStrike">
              <a:solidFill>
                <a:srgbClr val="000000"/>
              </a:solidFill>
              <a:latin typeface="Arial"/>
              <a:ea typeface="Arial"/>
              <a:cs typeface="Arial"/>
              <a:sym typeface="Arial"/>
            </a:endParaRPr>
          </a:p>
        </p:txBody>
      </p:sp>
      <p:sp>
        <p:nvSpPr>
          <p:cNvPr id="797" name="Google Shape;797;g2e4fec5dcae_26_72"/>
          <p:cNvSpPr txBox="1"/>
          <p:nvPr/>
        </p:nvSpPr>
        <p:spPr>
          <a:xfrm>
            <a:off x="1218350" y="1158050"/>
            <a:ext cx="3701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Abstract Syntax Tree</a:t>
            </a:r>
            <a:endParaRPr sz="1800"/>
          </a:p>
        </p:txBody>
      </p:sp>
      <p:pic>
        <p:nvPicPr>
          <p:cNvPr id="798" name="Google Shape;798;g2e4fec5dcae_26_72"/>
          <p:cNvPicPr preferRelativeResize="0"/>
          <p:nvPr/>
        </p:nvPicPr>
        <p:blipFill>
          <a:blip r:embed="rId3">
            <a:alphaModFix/>
          </a:blip>
          <a:stretch>
            <a:fillRect/>
          </a:stretch>
        </p:blipFill>
        <p:spPr>
          <a:xfrm>
            <a:off x="1283343" y="1846700"/>
            <a:ext cx="3072058" cy="4840224"/>
          </a:xfrm>
          <a:prstGeom prst="rect">
            <a:avLst/>
          </a:prstGeom>
          <a:noFill/>
          <a:ln>
            <a:noFill/>
          </a:ln>
        </p:spPr>
      </p:pic>
      <p:pic>
        <p:nvPicPr>
          <p:cNvPr id="799" name="Google Shape;799;g2e4fec5dcae_26_72"/>
          <p:cNvPicPr preferRelativeResize="0"/>
          <p:nvPr/>
        </p:nvPicPr>
        <p:blipFill>
          <a:blip r:embed="rId4">
            <a:alphaModFix/>
          </a:blip>
          <a:stretch>
            <a:fillRect/>
          </a:stretch>
        </p:blipFill>
        <p:spPr>
          <a:xfrm>
            <a:off x="5792100" y="1196400"/>
            <a:ext cx="2025342" cy="53567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e4fec5dcae_26_8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a:t>
            </a:r>
            <a:r>
              <a:rPr lang="en-US" sz="3600">
                <a:solidFill>
                  <a:srgbClr val="373E48"/>
                </a:solidFill>
                <a:latin typeface="Corbel"/>
                <a:ea typeface="Corbel"/>
                <a:cs typeface="Corbel"/>
                <a:sym typeface="Corbel"/>
              </a:rPr>
              <a:t> Analysis</a:t>
            </a:r>
            <a:endParaRPr b="0" i="0" sz="3600" u="none" cap="none" strike="noStrike">
              <a:solidFill>
                <a:srgbClr val="000000"/>
              </a:solidFill>
              <a:latin typeface="Arial"/>
              <a:ea typeface="Arial"/>
              <a:cs typeface="Arial"/>
              <a:sym typeface="Arial"/>
            </a:endParaRPr>
          </a:p>
        </p:txBody>
      </p:sp>
      <p:sp>
        <p:nvSpPr>
          <p:cNvPr id="805" name="Google Shape;805;g2e4fec5dcae_26_84"/>
          <p:cNvSpPr txBox="1"/>
          <p:nvPr/>
        </p:nvSpPr>
        <p:spPr>
          <a:xfrm>
            <a:off x="1098375" y="1150250"/>
            <a:ext cx="3701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Symbol Table</a:t>
            </a:r>
            <a:endParaRPr sz="1800"/>
          </a:p>
        </p:txBody>
      </p:sp>
      <p:pic>
        <p:nvPicPr>
          <p:cNvPr id="806" name="Google Shape;806;g2e4fec5dcae_26_84"/>
          <p:cNvPicPr preferRelativeResize="0"/>
          <p:nvPr/>
        </p:nvPicPr>
        <p:blipFill>
          <a:blip r:embed="rId3">
            <a:alphaModFix/>
          </a:blip>
          <a:stretch>
            <a:fillRect/>
          </a:stretch>
        </p:blipFill>
        <p:spPr>
          <a:xfrm>
            <a:off x="1680650" y="1608125"/>
            <a:ext cx="3112599" cy="2342300"/>
          </a:xfrm>
          <a:prstGeom prst="rect">
            <a:avLst/>
          </a:prstGeom>
          <a:noFill/>
          <a:ln>
            <a:noFill/>
          </a:ln>
        </p:spPr>
      </p:pic>
      <p:sp>
        <p:nvSpPr>
          <p:cNvPr id="807" name="Google Shape;807;g2e4fec5dcae_26_84"/>
          <p:cNvSpPr/>
          <p:nvPr/>
        </p:nvSpPr>
        <p:spPr>
          <a:xfrm>
            <a:off x="1680700" y="1608125"/>
            <a:ext cx="3112500" cy="2342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8" name="Google Shape;808;g2e4fec5dcae_26_84"/>
          <p:cNvPicPr preferRelativeResize="0"/>
          <p:nvPr/>
        </p:nvPicPr>
        <p:blipFill>
          <a:blip r:embed="rId4">
            <a:alphaModFix/>
          </a:blip>
          <a:stretch>
            <a:fillRect/>
          </a:stretch>
        </p:blipFill>
        <p:spPr>
          <a:xfrm>
            <a:off x="1700900" y="4052050"/>
            <a:ext cx="6206974" cy="2537049"/>
          </a:xfrm>
          <a:prstGeom prst="rect">
            <a:avLst/>
          </a:prstGeom>
          <a:noFill/>
          <a:ln>
            <a:noFill/>
          </a:ln>
        </p:spPr>
      </p:pic>
      <p:sp>
        <p:nvSpPr>
          <p:cNvPr id="809" name="Google Shape;809;g2e4fec5dcae_26_84"/>
          <p:cNvSpPr txBox="1"/>
          <p:nvPr/>
        </p:nvSpPr>
        <p:spPr>
          <a:xfrm>
            <a:off x="5930125" y="1882950"/>
            <a:ext cx="2718600" cy="1262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a:t>Symbol table 0: </a:t>
            </a:r>
            <a:r>
              <a:rPr lang="en-US"/>
              <a:t>Global scope</a:t>
            </a:r>
            <a:endParaRPr/>
          </a:p>
          <a:p>
            <a:pPr indent="0" lvl="0" marL="0" rtl="0" algn="l">
              <a:lnSpc>
                <a:spcPct val="200000"/>
              </a:lnSpc>
              <a:spcBef>
                <a:spcPts val="0"/>
              </a:spcBef>
              <a:spcAft>
                <a:spcPts val="0"/>
              </a:spcAft>
              <a:buNone/>
            </a:pPr>
            <a:r>
              <a:rPr b="1" lang="en-US"/>
              <a:t>Symbol table 1: </a:t>
            </a:r>
            <a:r>
              <a:rPr lang="en-US"/>
              <a:t>func1 scope</a:t>
            </a:r>
            <a:endParaRPr/>
          </a:p>
          <a:p>
            <a:pPr indent="0" lvl="0" marL="0" rtl="0" algn="l">
              <a:lnSpc>
                <a:spcPct val="200000"/>
              </a:lnSpc>
              <a:spcBef>
                <a:spcPts val="0"/>
              </a:spcBef>
              <a:spcAft>
                <a:spcPts val="0"/>
              </a:spcAft>
              <a:buNone/>
            </a:pPr>
            <a:r>
              <a:rPr b="1" lang="en-US"/>
              <a:t>Symbol table 2: </a:t>
            </a:r>
            <a:r>
              <a:rPr lang="en-US"/>
              <a:t>main scope</a:t>
            </a:r>
            <a:endParaRPr/>
          </a:p>
        </p:txBody>
      </p:sp>
      <p:cxnSp>
        <p:nvCxnSpPr>
          <p:cNvPr id="810" name="Google Shape;810;g2e4fec5dcae_26_84"/>
          <p:cNvCxnSpPr/>
          <p:nvPr/>
        </p:nvCxnSpPr>
        <p:spPr>
          <a:xfrm>
            <a:off x="4790450" y="1726050"/>
            <a:ext cx="1144500" cy="313800"/>
          </a:xfrm>
          <a:prstGeom prst="straightConnector1">
            <a:avLst/>
          </a:prstGeom>
          <a:noFill/>
          <a:ln cap="flat" cmpd="sng" w="19050">
            <a:solidFill>
              <a:schemeClr val="dk2"/>
            </a:solidFill>
            <a:prstDash val="solid"/>
            <a:round/>
            <a:headEnd len="med" w="med" type="none"/>
            <a:tailEnd len="med" w="med" type="triangle"/>
          </a:ln>
        </p:spPr>
      </p:cxnSp>
      <p:sp>
        <p:nvSpPr>
          <p:cNvPr id="811" name="Google Shape;811;g2e4fec5dcae_26_84"/>
          <p:cNvSpPr/>
          <p:nvPr/>
        </p:nvSpPr>
        <p:spPr>
          <a:xfrm>
            <a:off x="1700900" y="1882950"/>
            <a:ext cx="3052500" cy="6426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12" name="Google Shape;812;g2e4fec5dcae_26_84"/>
          <p:cNvCxnSpPr>
            <a:endCxn id="809" idx="1"/>
          </p:cNvCxnSpPr>
          <p:nvPr/>
        </p:nvCxnSpPr>
        <p:spPr>
          <a:xfrm>
            <a:off x="4813525" y="2204100"/>
            <a:ext cx="1116600" cy="309900"/>
          </a:xfrm>
          <a:prstGeom prst="straightConnector1">
            <a:avLst/>
          </a:prstGeom>
          <a:noFill/>
          <a:ln cap="flat" cmpd="sng" w="19050">
            <a:solidFill>
              <a:srgbClr val="980000"/>
            </a:solidFill>
            <a:prstDash val="solid"/>
            <a:round/>
            <a:headEnd len="med" w="med" type="none"/>
            <a:tailEnd len="med" w="med" type="triangle"/>
          </a:ln>
        </p:spPr>
      </p:cxnSp>
      <p:sp>
        <p:nvSpPr>
          <p:cNvPr id="813" name="Google Shape;813;g2e4fec5dcae_26_84"/>
          <p:cNvSpPr/>
          <p:nvPr/>
        </p:nvSpPr>
        <p:spPr>
          <a:xfrm>
            <a:off x="1723850" y="2591875"/>
            <a:ext cx="3006600" cy="13032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14" name="Google Shape;814;g2e4fec5dcae_26_84"/>
          <p:cNvCxnSpPr/>
          <p:nvPr/>
        </p:nvCxnSpPr>
        <p:spPr>
          <a:xfrm flipH="1" rot="10800000">
            <a:off x="4804400" y="2889150"/>
            <a:ext cx="1102800" cy="255900"/>
          </a:xfrm>
          <a:prstGeom prst="straightConnector1">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e4bc46358b_29_59"/>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Lexical analysis</a:t>
            </a:r>
            <a:endParaRPr b="0" i="0" sz="3600" u="none" cap="none" strike="noStrike">
              <a:solidFill>
                <a:srgbClr val="000000"/>
              </a:solidFill>
              <a:latin typeface="Arial"/>
              <a:ea typeface="Arial"/>
              <a:cs typeface="Arial"/>
              <a:sym typeface="Arial"/>
            </a:endParaRPr>
          </a:p>
        </p:txBody>
      </p:sp>
      <p:sp>
        <p:nvSpPr>
          <p:cNvPr id="183" name="Google Shape;183;g2e4bc46358b_29_59"/>
          <p:cNvSpPr txBox="1"/>
          <p:nvPr/>
        </p:nvSpPr>
        <p:spPr>
          <a:xfrm>
            <a:off x="1187550" y="1291200"/>
            <a:ext cx="73716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t>Rules </a:t>
            </a:r>
            <a:endParaRPr sz="2000"/>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4" name="Google Shape;184;g2e4bc46358b_29_59"/>
          <p:cNvPicPr preferRelativeResize="0"/>
          <p:nvPr/>
        </p:nvPicPr>
        <p:blipFill>
          <a:blip r:embed="rId3">
            <a:alphaModFix/>
          </a:blip>
          <a:stretch>
            <a:fillRect/>
          </a:stretch>
        </p:blipFill>
        <p:spPr>
          <a:xfrm>
            <a:off x="1162075" y="1922075"/>
            <a:ext cx="4904500" cy="1733700"/>
          </a:xfrm>
          <a:prstGeom prst="rect">
            <a:avLst/>
          </a:prstGeom>
          <a:noFill/>
          <a:ln>
            <a:noFill/>
          </a:ln>
        </p:spPr>
      </p:pic>
      <p:pic>
        <p:nvPicPr>
          <p:cNvPr id="185" name="Google Shape;185;g2e4bc46358b_29_59"/>
          <p:cNvPicPr preferRelativeResize="0"/>
          <p:nvPr/>
        </p:nvPicPr>
        <p:blipFill>
          <a:blip r:embed="rId4">
            <a:alphaModFix/>
          </a:blip>
          <a:stretch>
            <a:fillRect/>
          </a:stretch>
        </p:blipFill>
        <p:spPr>
          <a:xfrm>
            <a:off x="1187550" y="3655775"/>
            <a:ext cx="4853550" cy="1847999"/>
          </a:xfrm>
          <a:prstGeom prst="rect">
            <a:avLst/>
          </a:prstGeom>
          <a:noFill/>
          <a:ln>
            <a:noFill/>
          </a:ln>
        </p:spPr>
      </p:pic>
      <p:sp>
        <p:nvSpPr>
          <p:cNvPr id="186" name="Google Shape;186;g2e4bc46358b_29_59"/>
          <p:cNvSpPr txBox="1"/>
          <p:nvPr/>
        </p:nvSpPr>
        <p:spPr>
          <a:xfrm>
            <a:off x="5807025" y="1196400"/>
            <a:ext cx="3336900" cy="4051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300"/>
              <a:t>INITIAL</a:t>
            </a:r>
            <a:r>
              <a:rPr b="1" lang="en-US" sz="1300"/>
              <a:t> state: </a:t>
            </a:r>
            <a:r>
              <a:rPr lang="en-US" sz="1300"/>
              <a:t>The lexer is ready to recognize the usual token patterns.</a:t>
            </a:r>
            <a:endParaRPr sz="1300"/>
          </a:p>
          <a:p>
            <a:pPr indent="0" lvl="0" marL="457200" rtl="0" algn="l">
              <a:lnSpc>
                <a:spcPct val="115000"/>
              </a:lnSpc>
              <a:spcBef>
                <a:spcPts val="0"/>
              </a:spcBef>
              <a:spcAft>
                <a:spcPts val="0"/>
              </a:spcAft>
              <a:buNone/>
            </a:pPr>
            <a:r>
              <a:t/>
            </a:r>
            <a:endParaRPr sz="1300"/>
          </a:p>
          <a:p>
            <a:pPr indent="0" lvl="0" marL="457200" rtl="0" algn="l">
              <a:lnSpc>
                <a:spcPct val="115000"/>
              </a:lnSpc>
              <a:spcBef>
                <a:spcPts val="0"/>
              </a:spcBef>
              <a:spcAft>
                <a:spcPts val="0"/>
              </a:spcAft>
              <a:buNone/>
            </a:pPr>
            <a:r>
              <a:rPr b="1" lang="en-US" sz="1300"/>
              <a:t>INCOMMENT state:</a:t>
            </a:r>
            <a:r>
              <a:rPr lang="en-US" sz="1300"/>
              <a:t> The lexer is within a comment block, handles EOF conditions, marks an error if the comment isn’t closed. </a:t>
            </a:r>
            <a:endParaRPr sz="1300"/>
          </a:p>
          <a:p>
            <a:pPr indent="0" lvl="0" marL="457200" rtl="0" algn="l">
              <a:lnSpc>
                <a:spcPct val="115000"/>
              </a:lnSpc>
              <a:spcBef>
                <a:spcPts val="0"/>
              </a:spcBef>
              <a:spcAft>
                <a:spcPts val="0"/>
              </a:spcAft>
              <a:buNone/>
            </a:pPr>
            <a:r>
              <a:rPr lang="en-US" sz="1300">
                <a:solidFill>
                  <a:schemeClr val="dk1"/>
                </a:solidFill>
              </a:rPr>
              <a:t>Upon encountering “*/” transitions</a:t>
            </a:r>
            <a:r>
              <a:rPr lang="en-US" sz="1300"/>
              <a:t> back to INITIAL state.</a:t>
            </a:r>
            <a:endParaRPr sz="1300"/>
          </a:p>
          <a:p>
            <a:pPr indent="0" lvl="0" marL="0" rtl="0" algn="l">
              <a:lnSpc>
                <a:spcPct val="115000"/>
              </a:lnSpc>
              <a:spcBef>
                <a:spcPts val="0"/>
              </a:spcBef>
              <a:spcAft>
                <a:spcPts val="0"/>
              </a:spcAft>
              <a:buNone/>
            </a:pPr>
            <a:r>
              <a:t/>
            </a:r>
            <a:endParaRPr sz="1300"/>
          </a:p>
          <a:p>
            <a:pPr indent="0" lvl="0" marL="457200" rtl="0" algn="l">
              <a:lnSpc>
                <a:spcPct val="115000"/>
              </a:lnSpc>
              <a:spcBef>
                <a:spcPts val="0"/>
              </a:spcBef>
              <a:spcAft>
                <a:spcPts val="0"/>
              </a:spcAft>
              <a:buNone/>
            </a:pPr>
            <a:r>
              <a:t/>
            </a:r>
            <a:endParaRPr sz="1300"/>
          </a:p>
          <a:p>
            <a:pPr indent="0" lvl="0" marL="457200" rtl="0" algn="l">
              <a:lnSpc>
                <a:spcPct val="115000"/>
              </a:lnSpc>
              <a:spcBef>
                <a:spcPts val="0"/>
              </a:spcBef>
              <a:spcAft>
                <a:spcPts val="0"/>
              </a:spcAft>
              <a:buNone/>
            </a:pPr>
            <a:r>
              <a:rPr lang="en-US" sz="1300"/>
              <a:t>Additionally, it consumes newline characters and characters within the comment block. Upon encountering the end of the file («EOF»), it terminates the lexer. </a:t>
            </a:r>
            <a:endParaRPr sz="1300"/>
          </a:p>
          <a:p>
            <a:pPr indent="0" lvl="0" marL="0" marR="0" rtl="0" algn="l">
              <a:lnSpc>
                <a:spcPct val="100000"/>
              </a:lnSpc>
              <a:spcBef>
                <a:spcPts val="0"/>
              </a:spcBef>
              <a:spcAft>
                <a:spcPts val="0"/>
              </a:spcAft>
              <a:buClr>
                <a:srgbClr val="000000"/>
              </a:buClr>
              <a:buSzPts val="1800"/>
              <a:buFont typeface="Arial"/>
              <a:buNone/>
            </a:pPr>
            <a:r>
              <a:t/>
            </a:r>
            <a:endParaRPr i="0" sz="1200" u="none" cap="none" strike="noStrike">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e4fec5dcae_26_10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Semantic Analysis</a:t>
            </a:r>
            <a:endParaRPr b="0" i="0" sz="3600" u="none" cap="none" strike="noStrike">
              <a:solidFill>
                <a:srgbClr val="000000"/>
              </a:solidFill>
              <a:latin typeface="Arial"/>
              <a:ea typeface="Arial"/>
              <a:cs typeface="Arial"/>
              <a:sym typeface="Arial"/>
            </a:endParaRPr>
          </a:p>
        </p:txBody>
      </p:sp>
      <p:sp>
        <p:nvSpPr>
          <p:cNvPr id="820" name="Google Shape;820;g2e4fec5dcae_26_100"/>
          <p:cNvSpPr txBox="1"/>
          <p:nvPr/>
        </p:nvSpPr>
        <p:spPr>
          <a:xfrm>
            <a:off x="1098375" y="1150250"/>
            <a:ext cx="3701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Type checking </a:t>
            </a:r>
            <a:endParaRPr sz="1800"/>
          </a:p>
        </p:txBody>
      </p:sp>
      <p:pic>
        <p:nvPicPr>
          <p:cNvPr id="821" name="Google Shape;821;g2e4fec5dcae_26_100"/>
          <p:cNvPicPr preferRelativeResize="0"/>
          <p:nvPr/>
        </p:nvPicPr>
        <p:blipFill rotWithShape="1">
          <a:blip r:embed="rId3">
            <a:alphaModFix/>
          </a:blip>
          <a:srcRect b="0" l="0" r="1477" t="0"/>
          <a:stretch/>
        </p:blipFill>
        <p:spPr>
          <a:xfrm>
            <a:off x="0" y="1784050"/>
            <a:ext cx="9008625" cy="3539100"/>
          </a:xfrm>
          <a:prstGeom prst="rect">
            <a:avLst/>
          </a:prstGeom>
          <a:noFill/>
          <a:ln>
            <a:noFill/>
          </a:ln>
        </p:spPr>
      </p:pic>
      <p:pic>
        <p:nvPicPr>
          <p:cNvPr id="822" name="Google Shape;822;g2e4fec5dcae_26_100"/>
          <p:cNvPicPr preferRelativeResize="0"/>
          <p:nvPr/>
        </p:nvPicPr>
        <p:blipFill>
          <a:blip r:embed="rId4">
            <a:alphaModFix/>
          </a:blip>
          <a:stretch>
            <a:fillRect/>
          </a:stretch>
        </p:blipFill>
        <p:spPr>
          <a:xfrm>
            <a:off x="1552251" y="5987000"/>
            <a:ext cx="5887084" cy="587100"/>
          </a:xfrm>
          <a:prstGeom prst="rect">
            <a:avLst/>
          </a:prstGeom>
          <a:noFill/>
          <a:ln>
            <a:noFill/>
          </a:ln>
        </p:spPr>
      </p:pic>
      <p:sp>
        <p:nvSpPr>
          <p:cNvPr id="823" name="Google Shape;823;g2e4fec5dcae_26_100"/>
          <p:cNvSpPr txBox="1"/>
          <p:nvPr/>
        </p:nvSpPr>
        <p:spPr>
          <a:xfrm>
            <a:off x="1604375" y="5541600"/>
            <a:ext cx="57828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a:t>In case of no error found: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e4bc46358b_15_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Constant Folding</a:t>
            </a:r>
            <a:endParaRPr b="0" i="0" sz="3600" u="none" cap="none" strike="noStrike">
              <a:solidFill>
                <a:srgbClr val="000000"/>
              </a:solidFill>
              <a:latin typeface="Arial"/>
              <a:ea typeface="Arial"/>
              <a:cs typeface="Arial"/>
              <a:sym typeface="Arial"/>
            </a:endParaRPr>
          </a:p>
        </p:txBody>
      </p:sp>
      <p:sp>
        <p:nvSpPr>
          <p:cNvPr id="829" name="Google Shape;829;g2e4bc46358b_15_1"/>
          <p:cNvSpPr txBox="1"/>
          <p:nvPr/>
        </p:nvSpPr>
        <p:spPr>
          <a:xfrm>
            <a:off x="1305800" y="3149875"/>
            <a:ext cx="2960400" cy="1693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a:t>Examples:</a:t>
            </a:r>
            <a:endParaRPr/>
          </a:p>
          <a:p>
            <a:pPr indent="-317500" lvl="0" marL="457200" rtl="0" algn="l">
              <a:lnSpc>
                <a:spcPct val="200000"/>
              </a:lnSpc>
              <a:spcBef>
                <a:spcPts val="0"/>
              </a:spcBef>
              <a:spcAft>
                <a:spcPts val="0"/>
              </a:spcAft>
              <a:buSzPts val="1400"/>
              <a:buChar char="●"/>
            </a:pPr>
            <a:r>
              <a:rPr lang="en-US"/>
              <a:t>x = 2.7 + 1.4 + 3.2 + y + 2.0;</a:t>
            </a:r>
            <a:endParaRPr/>
          </a:p>
          <a:p>
            <a:pPr indent="-317500" lvl="0" marL="457200" rtl="0" algn="l">
              <a:lnSpc>
                <a:spcPct val="200000"/>
              </a:lnSpc>
              <a:spcBef>
                <a:spcPts val="0"/>
              </a:spcBef>
              <a:spcAft>
                <a:spcPts val="0"/>
              </a:spcAft>
              <a:buSzPts val="1400"/>
              <a:buChar char="●"/>
            </a:pPr>
            <a:r>
              <a:rPr lang="en-US"/>
              <a:t>a = 3 + 4 × 5 + a + 2;</a:t>
            </a:r>
            <a:endParaRPr/>
          </a:p>
          <a:p>
            <a:pPr indent="-317500" lvl="0" marL="457200" rtl="0" algn="l">
              <a:lnSpc>
                <a:spcPct val="200000"/>
              </a:lnSpc>
              <a:spcBef>
                <a:spcPts val="0"/>
              </a:spcBef>
              <a:spcAft>
                <a:spcPts val="0"/>
              </a:spcAft>
              <a:buSzPts val="1400"/>
              <a:buChar char="●"/>
            </a:pPr>
            <a:r>
              <a:rPr lang="en-US"/>
              <a:t>a = 3 + 6 / 3 + a + (2 − 1);</a:t>
            </a:r>
            <a:endParaRPr/>
          </a:p>
        </p:txBody>
      </p:sp>
      <p:pic>
        <p:nvPicPr>
          <p:cNvPr id="830" name="Google Shape;830;g2e4bc46358b_15_1"/>
          <p:cNvPicPr preferRelativeResize="0"/>
          <p:nvPr/>
        </p:nvPicPr>
        <p:blipFill>
          <a:blip r:embed="rId3">
            <a:alphaModFix/>
          </a:blip>
          <a:stretch>
            <a:fillRect/>
          </a:stretch>
        </p:blipFill>
        <p:spPr>
          <a:xfrm>
            <a:off x="4484400" y="1345675"/>
            <a:ext cx="2408775" cy="5260250"/>
          </a:xfrm>
          <a:prstGeom prst="rect">
            <a:avLst/>
          </a:prstGeom>
          <a:noFill/>
          <a:ln>
            <a:noFill/>
          </a:ln>
        </p:spPr>
      </p:pic>
      <p:pic>
        <p:nvPicPr>
          <p:cNvPr id="831" name="Google Shape;831;g2e4bc46358b_15_1"/>
          <p:cNvPicPr preferRelativeResize="0"/>
          <p:nvPr/>
        </p:nvPicPr>
        <p:blipFill>
          <a:blip r:embed="rId4">
            <a:alphaModFix/>
          </a:blip>
          <a:stretch>
            <a:fillRect/>
          </a:stretch>
        </p:blipFill>
        <p:spPr>
          <a:xfrm>
            <a:off x="7111375" y="2399600"/>
            <a:ext cx="1969475" cy="3152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e4fec5dcae_6_9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37" name="Google Shape;837;g2e4fec5dcae_6_90"/>
          <p:cNvSpPr txBox="1"/>
          <p:nvPr/>
        </p:nvSpPr>
        <p:spPr>
          <a:xfrm>
            <a:off x="1088895" y="1255325"/>
            <a:ext cx="2522400" cy="756900"/>
          </a:xfrm>
          <a:prstGeom prst="rect">
            <a:avLst/>
          </a:prstGeom>
          <a:noFill/>
          <a:ln>
            <a:noFill/>
          </a:ln>
        </p:spPr>
        <p:txBody>
          <a:bodyPr anchorCtr="0" anchor="ctr" bIns="45700" lIns="91425" spcFirstLastPara="1" rIns="91425" wrap="square" tIns="45700">
            <a:normAutofit lnSpcReduction="20000"/>
          </a:bodyPr>
          <a:lstStyle/>
          <a:p>
            <a:pPr indent="0" lvl="0" marL="0" rtl="0" algn="l">
              <a:spcBef>
                <a:spcPts val="0"/>
              </a:spcBef>
              <a:spcAft>
                <a:spcPts val="0"/>
              </a:spcAft>
              <a:buSzPts val="1100"/>
              <a:buNone/>
            </a:pPr>
            <a:r>
              <a:rPr b="1" lang="en-US" sz="1800">
                <a:solidFill>
                  <a:schemeClr val="dk1"/>
                </a:solidFill>
              </a:rPr>
              <a:t>Parsing Verification:</a:t>
            </a:r>
            <a:endParaRPr b="1" sz="1800">
              <a:solidFill>
                <a:schemeClr val="dk1"/>
              </a:solidFill>
            </a:endParaRPr>
          </a:p>
          <a:p>
            <a:pPr indent="0" lvl="0" marL="0" marR="0" rtl="0" algn="ctr">
              <a:lnSpc>
                <a:spcPct val="100000"/>
              </a:lnSpc>
              <a:spcBef>
                <a:spcPts val="0"/>
              </a:spcBef>
              <a:spcAft>
                <a:spcPts val="0"/>
              </a:spcAft>
              <a:buNone/>
            </a:pPr>
            <a:r>
              <a:t/>
            </a:r>
            <a:endParaRPr sz="3600">
              <a:solidFill>
                <a:srgbClr val="373E48"/>
              </a:solidFill>
              <a:latin typeface="Corbel"/>
              <a:ea typeface="Corbel"/>
              <a:cs typeface="Corbel"/>
              <a:sym typeface="Corbel"/>
            </a:endParaRPr>
          </a:p>
        </p:txBody>
      </p:sp>
      <p:pic>
        <p:nvPicPr>
          <p:cNvPr id="838" name="Google Shape;838;g2e4fec5dcae_6_90"/>
          <p:cNvPicPr preferRelativeResize="0"/>
          <p:nvPr/>
        </p:nvPicPr>
        <p:blipFill rotWithShape="1">
          <a:blip r:embed="rId3">
            <a:alphaModFix/>
          </a:blip>
          <a:srcRect b="0" l="0" r="0" t="1893"/>
          <a:stretch/>
        </p:blipFill>
        <p:spPr>
          <a:xfrm>
            <a:off x="1405975" y="1653675"/>
            <a:ext cx="2622350" cy="5039175"/>
          </a:xfrm>
          <a:prstGeom prst="rect">
            <a:avLst/>
          </a:prstGeom>
          <a:noFill/>
          <a:ln>
            <a:noFill/>
          </a:ln>
        </p:spPr>
      </p:pic>
      <p:sp>
        <p:nvSpPr>
          <p:cNvPr id="839" name="Google Shape;839;g2e4fec5dcae_6_90"/>
          <p:cNvSpPr txBox="1"/>
          <p:nvPr/>
        </p:nvSpPr>
        <p:spPr>
          <a:xfrm>
            <a:off x="1345550" y="5961075"/>
            <a:ext cx="2743200" cy="5466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840" name="Google Shape;840;g2e4fec5dcae_6_90"/>
          <p:cNvPicPr preferRelativeResize="0"/>
          <p:nvPr/>
        </p:nvPicPr>
        <p:blipFill rotWithShape="1">
          <a:blip r:embed="rId4">
            <a:alphaModFix/>
          </a:blip>
          <a:srcRect b="15561" l="0" r="0" t="0"/>
          <a:stretch/>
        </p:blipFill>
        <p:spPr>
          <a:xfrm>
            <a:off x="5743825" y="1320050"/>
            <a:ext cx="2876550" cy="5372751"/>
          </a:xfrm>
          <a:prstGeom prst="rect">
            <a:avLst/>
          </a:prstGeom>
          <a:noFill/>
          <a:ln>
            <a:noFill/>
          </a:ln>
        </p:spPr>
      </p:pic>
      <p:sp>
        <p:nvSpPr>
          <p:cNvPr id="841" name="Google Shape;841;g2e4fec5dcae_6_90"/>
          <p:cNvSpPr txBox="1"/>
          <p:nvPr/>
        </p:nvSpPr>
        <p:spPr>
          <a:xfrm>
            <a:off x="5704700" y="5961075"/>
            <a:ext cx="2743200" cy="5466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2e4fec5dcae_6_3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47" name="Google Shape;847;g2e4fec5dcae_6_32"/>
          <p:cNvSpPr txBox="1"/>
          <p:nvPr/>
        </p:nvSpPr>
        <p:spPr>
          <a:xfrm>
            <a:off x="1071700" y="1196400"/>
            <a:ext cx="2312400" cy="6624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SzPct val="61111"/>
              <a:buNone/>
            </a:pPr>
            <a:r>
              <a:rPr b="1" lang="en-US" sz="1800">
                <a:solidFill>
                  <a:schemeClr val="dk1"/>
                </a:solidFill>
              </a:rPr>
              <a:t>Generic Solving</a:t>
            </a:r>
            <a:r>
              <a:rPr b="1" lang="en-US" sz="1800">
                <a:solidFill>
                  <a:schemeClr val="dk1"/>
                </a:solidFill>
              </a:rPr>
              <a:t>:</a:t>
            </a:r>
            <a:endParaRPr b="1" sz="1800">
              <a:solidFill>
                <a:schemeClr val="dk1"/>
              </a:solidFill>
            </a:endParaRPr>
          </a:p>
          <a:p>
            <a:pPr indent="0" lvl="0" marL="0" marR="0" rtl="0" algn="ctr">
              <a:lnSpc>
                <a:spcPct val="100000"/>
              </a:lnSpc>
              <a:spcBef>
                <a:spcPts val="0"/>
              </a:spcBef>
              <a:spcAft>
                <a:spcPts val="0"/>
              </a:spcAft>
              <a:buNone/>
            </a:pPr>
            <a:r>
              <a:t/>
            </a:r>
            <a:endParaRPr sz="3600">
              <a:solidFill>
                <a:srgbClr val="373E48"/>
              </a:solidFill>
              <a:latin typeface="Corbel"/>
              <a:ea typeface="Corbel"/>
              <a:cs typeface="Corbel"/>
              <a:sym typeface="Corbel"/>
            </a:endParaRPr>
          </a:p>
        </p:txBody>
      </p:sp>
      <p:pic>
        <p:nvPicPr>
          <p:cNvPr id="848" name="Google Shape;848;g2e4fec5dcae_6_32"/>
          <p:cNvPicPr preferRelativeResize="0"/>
          <p:nvPr/>
        </p:nvPicPr>
        <p:blipFill>
          <a:blip r:embed="rId3">
            <a:alphaModFix/>
          </a:blip>
          <a:stretch>
            <a:fillRect/>
          </a:stretch>
        </p:blipFill>
        <p:spPr>
          <a:xfrm>
            <a:off x="152400" y="2011200"/>
            <a:ext cx="8839204" cy="462245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2e4fec5dcae_6_4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54" name="Google Shape;854;g2e4fec5dcae_6_41"/>
          <p:cNvSpPr txBox="1"/>
          <p:nvPr/>
        </p:nvSpPr>
        <p:spPr>
          <a:xfrm>
            <a:off x="1071700" y="1196400"/>
            <a:ext cx="2312400" cy="6624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SzPct val="61111"/>
              <a:buNone/>
            </a:pPr>
            <a:r>
              <a:rPr b="1" lang="en-US" sz="1800">
                <a:solidFill>
                  <a:schemeClr val="dk1"/>
                </a:solidFill>
              </a:rPr>
              <a:t>Dependencies</a:t>
            </a:r>
            <a:r>
              <a:rPr b="1" lang="en-US" sz="1800">
                <a:solidFill>
                  <a:schemeClr val="dk1"/>
                </a:solidFill>
              </a:rPr>
              <a:t>:</a:t>
            </a:r>
            <a:endParaRPr b="1" sz="1800">
              <a:solidFill>
                <a:schemeClr val="dk1"/>
              </a:solidFill>
            </a:endParaRPr>
          </a:p>
          <a:p>
            <a:pPr indent="0" lvl="0" marL="0" marR="0" rtl="0" algn="ctr">
              <a:lnSpc>
                <a:spcPct val="100000"/>
              </a:lnSpc>
              <a:spcBef>
                <a:spcPts val="0"/>
              </a:spcBef>
              <a:spcAft>
                <a:spcPts val="0"/>
              </a:spcAft>
              <a:buNone/>
            </a:pPr>
            <a:r>
              <a:t/>
            </a:r>
            <a:endParaRPr sz="3600">
              <a:solidFill>
                <a:srgbClr val="373E48"/>
              </a:solidFill>
              <a:latin typeface="Corbel"/>
              <a:ea typeface="Corbel"/>
              <a:cs typeface="Corbel"/>
              <a:sym typeface="Corbel"/>
            </a:endParaRPr>
          </a:p>
        </p:txBody>
      </p:sp>
      <p:pic>
        <p:nvPicPr>
          <p:cNvPr id="855" name="Google Shape;855;g2e4fec5dcae_6_41"/>
          <p:cNvPicPr preferRelativeResize="0"/>
          <p:nvPr/>
        </p:nvPicPr>
        <p:blipFill>
          <a:blip r:embed="rId3">
            <a:alphaModFix/>
          </a:blip>
          <a:stretch>
            <a:fillRect/>
          </a:stretch>
        </p:blipFill>
        <p:spPr>
          <a:xfrm>
            <a:off x="663400" y="1858800"/>
            <a:ext cx="8538307" cy="4694401"/>
          </a:xfrm>
          <a:prstGeom prst="rect">
            <a:avLst/>
          </a:prstGeom>
          <a:noFill/>
          <a:ln>
            <a:noFill/>
          </a:ln>
        </p:spPr>
      </p:pic>
      <p:sp>
        <p:nvSpPr>
          <p:cNvPr id="856" name="Google Shape;856;g2e4fec5dcae_6_41"/>
          <p:cNvSpPr/>
          <p:nvPr/>
        </p:nvSpPr>
        <p:spPr>
          <a:xfrm>
            <a:off x="2651250" y="1858800"/>
            <a:ext cx="1800000" cy="225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g2e4fec5dcae_6_41"/>
          <p:cNvSpPr/>
          <p:nvPr/>
        </p:nvSpPr>
        <p:spPr>
          <a:xfrm>
            <a:off x="5513600" y="1858800"/>
            <a:ext cx="1800000" cy="225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8" name="Google Shape;858;g2e4fec5dcae_6_41"/>
          <p:cNvSpPr/>
          <p:nvPr/>
        </p:nvSpPr>
        <p:spPr>
          <a:xfrm>
            <a:off x="2651250" y="2627550"/>
            <a:ext cx="1800000" cy="225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g2e4fec5dcae_6_41"/>
          <p:cNvSpPr/>
          <p:nvPr/>
        </p:nvSpPr>
        <p:spPr>
          <a:xfrm>
            <a:off x="5513600" y="2083800"/>
            <a:ext cx="1800000" cy="225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2e4fec5dcae_6_5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65" name="Google Shape;865;g2e4fec5dcae_6_54"/>
          <p:cNvSpPr txBox="1"/>
          <p:nvPr/>
        </p:nvSpPr>
        <p:spPr>
          <a:xfrm>
            <a:off x="1071700" y="1196400"/>
            <a:ext cx="2312400" cy="6624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SzPct val="61111"/>
              <a:buNone/>
            </a:pPr>
            <a:r>
              <a:rPr b="1" lang="en-US" sz="1800">
                <a:solidFill>
                  <a:schemeClr val="dk1"/>
                </a:solidFill>
              </a:rPr>
              <a:t>Dependencies:</a:t>
            </a:r>
            <a:endParaRPr b="1" sz="1800">
              <a:solidFill>
                <a:schemeClr val="dk1"/>
              </a:solidFill>
            </a:endParaRPr>
          </a:p>
          <a:p>
            <a:pPr indent="0" lvl="0" marL="0" marR="0" rtl="0" algn="ctr">
              <a:lnSpc>
                <a:spcPct val="100000"/>
              </a:lnSpc>
              <a:spcBef>
                <a:spcPts val="0"/>
              </a:spcBef>
              <a:spcAft>
                <a:spcPts val="0"/>
              </a:spcAft>
              <a:buNone/>
            </a:pPr>
            <a:r>
              <a:t/>
            </a:r>
            <a:endParaRPr sz="3600">
              <a:solidFill>
                <a:srgbClr val="373E48"/>
              </a:solidFill>
              <a:latin typeface="Corbel"/>
              <a:ea typeface="Corbel"/>
              <a:cs typeface="Corbel"/>
              <a:sym typeface="Corbel"/>
            </a:endParaRPr>
          </a:p>
        </p:txBody>
      </p:sp>
      <p:pic>
        <p:nvPicPr>
          <p:cNvPr id="866" name="Google Shape;866;g2e4fec5dcae_6_54"/>
          <p:cNvPicPr preferRelativeResize="0"/>
          <p:nvPr/>
        </p:nvPicPr>
        <p:blipFill>
          <a:blip r:embed="rId3">
            <a:alphaModFix/>
          </a:blip>
          <a:stretch>
            <a:fillRect/>
          </a:stretch>
        </p:blipFill>
        <p:spPr>
          <a:xfrm>
            <a:off x="152400" y="2011200"/>
            <a:ext cx="8839198" cy="400231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2e4e6ee38bf_0_10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72" name="Google Shape;872;g2e4e6ee38bf_0_103"/>
          <p:cNvSpPr txBox="1"/>
          <p:nvPr/>
        </p:nvSpPr>
        <p:spPr>
          <a:xfrm>
            <a:off x="1071700" y="1196400"/>
            <a:ext cx="2312400" cy="6624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SzPct val="61111"/>
              <a:buNone/>
            </a:pPr>
            <a:r>
              <a:rPr b="1" lang="en-US" sz="1800">
                <a:solidFill>
                  <a:schemeClr val="dk1"/>
                </a:solidFill>
              </a:rPr>
              <a:t>Branches:</a:t>
            </a:r>
            <a:endParaRPr b="1" sz="1800">
              <a:solidFill>
                <a:schemeClr val="dk1"/>
              </a:solidFill>
            </a:endParaRPr>
          </a:p>
          <a:p>
            <a:pPr indent="0" lvl="0" marL="0" marR="0" rtl="0" algn="ctr">
              <a:lnSpc>
                <a:spcPct val="100000"/>
              </a:lnSpc>
              <a:spcBef>
                <a:spcPts val="0"/>
              </a:spcBef>
              <a:spcAft>
                <a:spcPts val="0"/>
              </a:spcAft>
              <a:buNone/>
            </a:pPr>
            <a:r>
              <a:t/>
            </a:r>
            <a:endParaRPr sz="3600">
              <a:solidFill>
                <a:srgbClr val="373E48"/>
              </a:solidFill>
              <a:latin typeface="Corbel"/>
              <a:ea typeface="Corbel"/>
              <a:cs typeface="Corbel"/>
              <a:sym typeface="Corbel"/>
            </a:endParaRPr>
          </a:p>
        </p:txBody>
      </p:sp>
      <p:pic>
        <p:nvPicPr>
          <p:cNvPr id="873" name="Google Shape;873;g2e4e6ee38bf_0_103"/>
          <p:cNvPicPr preferRelativeResize="0"/>
          <p:nvPr/>
        </p:nvPicPr>
        <p:blipFill>
          <a:blip r:embed="rId3">
            <a:alphaModFix/>
          </a:blip>
          <a:stretch>
            <a:fillRect/>
          </a:stretch>
        </p:blipFill>
        <p:spPr>
          <a:xfrm>
            <a:off x="1374975" y="1512503"/>
            <a:ext cx="7296251" cy="4959174"/>
          </a:xfrm>
          <a:prstGeom prst="rect">
            <a:avLst/>
          </a:prstGeom>
          <a:noFill/>
          <a:ln>
            <a:noFill/>
          </a:ln>
        </p:spPr>
      </p:pic>
      <p:sp>
        <p:nvSpPr>
          <p:cNvPr id="874" name="Google Shape;874;g2e4e6ee38bf_0_103"/>
          <p:cNvSpPr/>
          <p:nvPr/>
        </p:nvSpPr>
        <p:spPr>
          <a:xfrm>
            <a:off x="3057450" y="1876700"/>
            <a:ext cx="1095900" cy="166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g2e4e6ee38bf_0_103"/>
          <p:cNvSpPr/>
          <p:nvPr/>
        </p:nvSpPr>
        <p:spPr>
          <a:xfrm>
            <a:off x="3057450" y="2290100"/>
            <a:ext cx="1095900" cy="12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g2e4e6ee38bf_0_103"/>
          <p:cNvSpPr/>
          <p:nvPr/>
        </p:nvSpPr>
        <p:spPr>
          <a:xfrm>
            <a:off x="7654500" y="4698125"/>
            <a:ext cx="429600" cy="123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g2e4e6ee38bf_0_103"/>
          <p:cNvSpPr/>
          <p:nvPr/>
        </p:nvSpPr>
        <p:spPr>
          <a:xfrm>
            <a:off x="5412075" y="1876700"/>
            <a:ext cx="1095900" cy="166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g2e4e6ee38bf_0_103"/>
          <p:cNvSpPr/>
          <p:nvPr/>
        </p:nvSpPr>
        <p:spPr>
          <a:xfrm>
            <a:off x="5412075" y="2042900"/>
            <a:ext cx="1095900" cy="12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g2e4e6ee38bf_0_103"/>
          <p:cNvSpPr/>
          <p:nvPr/>
        </p:nvSpPr>
        <p:spPr>
          <a:xfrm>
            <a:off x="5412075" y="2290100"/>
            <a:ext cx="1095900" cy="123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g2e4e6ee38bf_0_103"/>
          <p:cNvSpPr/>
          <p:nvPr/>
        </p:nvSpPr>
        <p:spPr>
          <a:xfrm>
            <a:off x="7902150" y="3377650"/>
            <a:ext cx="429600" cy="166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g2e4e6ee38bf_0_103"/>
          <p:cNvSpPr/>
          <p:nvPr/>
        </p:nvSpPr>
        <p:spPr>
          <a:xfrm>
            <a:off x="3057450" y="2166500"/>
            <a:ext cx="1095900" cy="123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g2e4e6ee38bf_0_103"/>
          <p:cNvSpPr/>
          <p:nvPr/>
        </p:nvSpPr>
        <p:spPr>
          <a:xfrm>
            <a:off x="8137350" y="5981775"/>
            <a:ext cx="429600" cy="12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2e4fec5dcae_6_63"/>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88" name="Google Shape;888;g2e4fec5dcae_6_63"/>
          <p:cNvSpPr txBox="1"/>
          <p:nvPr/>
        </p:nvSpPr>
        <p:spPr>
          <a:xfrm>
            <a:off x="1071700" y="1196400"/>
            <a:ext cx="4602000" cy="662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688"/>
              <a:buNone/>
            </a:pPr>
            <a:r>
              <a:rPr b="1" lang="en-US" sz="1425">
                <a:solidFill>
                  <a:schemeClr val="dk1"/>
                </a:solidFill>
              </a:rPr>
              <a:t>Eliminating Two Stall with One Replace Position</a:t>
            </a:r>
            <a:r>
              <a:rPr b="1" lang="en-US" sz="1425">
                <a:solidFill>
                  <a:schemeClr val="dk1"/>
                </a:solidFill>
              </a:rPr>
              <a:t>:</a:t>
            </a:r>
            <a:endParaRPr b="1" sz="1425">
              <a:solidFill>
                <a:schemeClr val="dk1"/>
              </a:solidFill>
            </a:endParaRPr>
          </a:p>
          <a:p>
            <a:pPr indent="0" lvl="0" marL="0" marR="0" rtl="0" algn="ctr">
              <a:lnSpc>
                <a:spcPct val="100000"/>
              </a:lnSpc>
              <a:spcBef>
                <a:spcPts val="0"/>
              </a:spcBef>
              <a:spcAft>
                <a:spcPts val="0"/>
              </a:spcAft>
              <a:buNone/>
            </a:pPr>
            <a:r>
              <a:t/>
            </a:r>
            <a:endParaRPr sz="2250">
              <a:solidFill>
                <a:srgbClr val="373E48"/>
              </a:solidFill>
              <a:latin typeface="Corbel"/>
              <a:ea typeface="Corbel"/>
              <a:cs typeface="Corbel"/>
              <a:sym typeface="Corbel"/>
            </a:endParaRPr>
          </a:p>
        </p:txBody>
      </p:sp>
      <p:pic>
        <p:nvPicPr>
          <p:cNvPr id="889" name="Google Shape;889;g2e4fec5dcae_6_63"/>
          <p:cNvPicPr preferRelativeResize="0"/>
          <p:nvPr/>
        </p:nvPicPr>
        <p:blipFill>
          <a:blip r:embed="rId3">
            <a:alphaModFix/>
          </a:blip>
          <a:stretch>
            <a:fillRect/>
          </a:stretch>
        </p:blipFill>
        <p:spPr>
          <a:xfrm>
            <a:off x="457200" y="1948450"/>
            <a:ext cx="8316723" cy="469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2e4fec5dcae_6_74"/>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Instruction Scheduler</a:t>
            </a:r>
            <a:endParaRPr sz="3600">
              <a:solidFill>
                <a:srgbClr val="373E48"/>
              </a:solidFill>
              <a:latin typeface="Corbel"/>
              <a:ea typeface="Corbel"/>
              <a:cs typeface="Corbel"/>
              <a:sym typeface="Corbel"/>
            </a:endParaRPr>
          </a:p>
          <a:p>
            <a:pPr indent="0" lvl="0" marL="0" rtl="0" algn="ctr">
              <a:spcBef>
                <a:spcPts val="0"/>
              </a:spcBef>
              <a:spcAft>
                <a:spcPts val="0"/>
              </a:spcAft>
              <a:buClr>
                <a:schemeClr val="dk1"/>
              </a:buClr>
              <a:buSzPts val="3600"/>
              <a:buFont typeface="Arial"/>
              <a:buNone/>
            </a:pPr>
            <a:r>
              <a:rPr lang="en-US" sz="3600">
                <a:solidFill>
                  <a:srgbClr val="373E48"/>
                </a:solidFill>
                <a:latin typeface="Corbel"/>
                <a:ea typeface="Corbel"/>
                <a:cs typeface="Corbel"/>
                <a:sym typeface="Corbel"/>
              </a:rPr>
              <a:t>(Retunning)</a:t>
            </a:r>
            <a:endParaRPr sz="3600">
              <a:solidFill>
                <a:srgbClr val="373E48"/>
              </a:solidFill>
              <a:latin typeface="Corbel"/>
              <a:ea typeface="Corbel"/>
              <a:cs typeface="Corbel"/>
              <a:sym typeface="Corbel"/>
            </a:endParaRPr>
          </a:p>
        </p:txBody>
      </p:sp>
      <p:sp>
        <p:nvSpPr>
          <p:cNvPr id="895" name="Google Shape;895;g2e4fec5dcae_6_74"/>
          <p:cNvSpPr txBox="1"/>
          <p:nvPr/>
        </p:nvSpPr>
        <p:spPr>
          <a:xfrm>
            <a:off x="1071700" y="1196400"/>
            <a:ext cx="4602000" cy="662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688"/>
              <a:buNone/>
            </a:pPr>
            <a:r>
              <a:rPr b="1" lang="en-US" sz="1425">
                <a:solidFill>
                  <a:schemeClr val="dk1"/>
                </a:solidFill>
              </a:rPr>
              <a:t>Avoiding Other Stall Generation</a:t>
            </a:r>
            <a:r>
              <a:rPr b="1" lang="en-US" sz="1425">
                <a:solidFill>
                  <a:schemeClr val="dk1"/>
                </a:solidFill>
              </a:rPr>
              <a:t>:</a:t>
            </a:r>
            <a:endParaRPr b="1" sz="1425">
              <a:solidFill>
                <a:schemeClr val="dk1"/>
              </a:solidFill>
            </a:endParaRPr>
          </a:p>
          <a:p>
            <a:pPr indent="0" lvl="0" marL="0" marR="0" rtl="0" algn="ctr">
              <a:lnSpc>
                <a:spcPct val="100000"/>
              </a:lnSpc>
              <a:spcBef>
                <a:spcPts val="0"/>
              </a:spcBef>
              <a:spcAft>
                <a:spcPts val="0"/>
              </a:spcAft>
              <a:buNone/>
            </a:pPr>
            <a:r>
              <a:t/>
            </a:r>
            <a:endParaRPr sz="2250">
              <a:solidFill>
                <a:srgbClr val="373E48"/>
              </a:solidFill>
              <a:latin typeface="Corbel"/>
              <a:ea typeface="Corbel"/>
              <a:cs typeface="Corbel"/>
              <a:sym typeface="Corbel"/>
            </a:endParaRPr>
          </a:p>
        </p:txBody>
      </p:sp>
      <p:pic>
        <p:nvPicPr>
          <p:cNvPr id="896" name="Google Shape;896;g2e4fec5dcae_6_74"/>
          <p:cNvPicPr preferRelativeResize="0"/>
          <p:nvPr/>
        </p:nvPicPr>
        <p:blipFill>
          <a:blip r:embed="rId3">
            <a:alphaModFix/>
          </a:blip>
          <a:stretch>
            <a:fillRect/>
          </a:stretch>
        </p:blipFill>
        <p:spPr>
          <a:xfrm>
            <a:off x="152400" y="2035000"/>
            <a:ext cx="8839204" cy="4760567"/>
          </a:xfrm>
          <a:prstGeom prst="rect">
            <a:avLst/>
          </a:prstGeom>
          <a:noFill/>
          <a:ln>
            <a:noFill/>
          </a:ln>
        </p:spPr>
      </p:pic>
      <p:sp>
        <p:nvSpPr>
          <p:cNvPr id="897" name="Google Shape;897;g2e4fec5dcae_6_74"/>
          <p:cNvSpPr/>
          <p:nvPr/>
        </p:nvSpPr>
        <p:spPr>
          <a:xfrm>
            <a:off x="2499550" y="2491350"/>
            <a:ext cx="1320600" cy="171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8" name="Google Shape;898;g2e4fec5dcae_6_74"/>
          <p:cNvSpPr/>
          <p:nvPr/>
        </p:nvSpPr>
        <p:spPr>
          <a:xfrm>
            <a:off x="2499550" y="2035000"/>
            <a:ext cx="1320600" cy="171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g2e4fec5dcae_6_74"/>
          <p:cNvSpPr/>
          <p:nvPr/>
        </p:nvSpPr>
        <p:spPr>
          <a:xfrm>
            <a:off x="2499550" y="2319450"/>
            <a:ext cx="1320600" cy="171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g2e4fec5dcae_6_74"/>
          <p:cNvSpPr/>
          <p:nvPr/>
        </p:nvSpPr>
        <p:spPr>
          <a:xfrm>
            <a:off x="5117675" y="2035000"/>
            <a:ext cx="1320600" cy="171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g2e4fec5dcae_6_74"/>
          <p:cNvSpPr/>
          <p:nvPr/>
        </p:nvSpPr>
        <p:spPr>
          <a:xfrm>
            <a:off x="5117675" y="2494950"/>
            <a:ext cx="1320600" cy="148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2" name="Google Shape;902;g2e4fec5dcae_6_74"/>
          <p:cNvSpPr/>
          <p:nvPr/>
        </p:nvSpPr>
        <p:spPr>
          <a:xfrm>
            <a:off x="5117675" y="2206900"/>
            <a:ext cx="1320600" cy="1488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g2e4bc46358b_15_12"/>
          <p:cNvPicPr preferRelativeResize="0"/>
          <p:nvPr/>
        </p:nvPicPr>
        <p:blipFill rotWithShape="1">
          <a:blip r:embed="rId3">
            <a:alphaModFix/>
          </a:blip>
          <a:srcRect b="64099" l="0" r="52251" t="13181"/>
          <a:stretch/>
        </p:blipFill>
        <p:spPr>
          <a:xfrm>
            <a:off x="4700500" y="1253050"/>
            <a:ext cx="4004401" cy="4133299"/>
          </a:xfrm>
          <a:prstGeom prst="rect">
            <a:avLst/>
          </a:prstGeom>
          <a:noFill/>
          <a:ln>
            <a:noFill/>
          </a:ln>
        </p:spPr>
      </p:pic>
      <p:sp>
        <p:nvSpPr>
          <p:cNvPr id="908" name="Google Shape;908;g2e4bc46358b_15_1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pic>
        <p:nvPicPr>
          <p:cNvPr id="909" name="Google Shape;909;g2e4bc46358b_15_12"/>
          <p:cNvPicPr preferRelativeResize="0"/>
          <p:nvPr/>
        </p:nvPicPr>
        <p:blipFill>
          <a:blip r:embed="rId4">
            <a:alphaModFix/>
          </a:blip>
          <a:stretch>
            <a:fillRect/>
          </a:stretch>
        </p:blipFill>
        <p:spPr>
          <a:xfrm>
            <a:off x="1576625" y="1322863"/>
            <a:ext cx="2162175" cy="5343525"/>
          </a:xfrm>
          <a:prstGeom prst="rect">
            <a:avLst/>
          </a:prstGeom>
          <a:noFill/>
          <a:ln>
            <a:noFill/>
          </a:ln>
        </p:spPr>
      </p:pic>
      <p:sp>
        <p:nvSpPr>
          <p:cNvPr id="910" name="Google Shape;910;g2e4bc46358b_15_12"/>
          <p:cNvSpPr txBox="1"/>
          <p:nvPr/>
        </p:nvSpPr>
        <p:spPr>
          <a:xfrm>
            <a:off x="4390975" y="5564350"/>
            <a:ext cx="4004400" cy="119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Code Generated in function main</a:t>
            </a:r>
            <a:endParaRPr sz="1800"/>
          </a:p>
        </p:txBody>
      </p:sp>
      <p:sp>
        <p:nvSpPr>
          <p:cNvPr id="911" name="Google Shape;911;g2e4bc46358b_15_12"/>
          <p:cNvSpPr/>
          <p:nvPr/>
        </p:nvSpPr>
        <p:spPr>
          <a:xfrm>
            <a:off x="1696813" y="2144375"/>
            <a:ext cx="1921800" cy="14868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2" name="Google Shape;912;g2e4bc46358b_15_12"/>
          <p:cNvCxnSpPr/>
          <p:nvPr/>
        </p:nvCxnSpPr>
        <p:spPr>
          <a:xfrm flipH="1" rot="10800000">
            <a:off x="2994050" y="1646725"/>
            <a:ext cx="1992900" cy="1064100"/>
          </a:xfrm>
          <a:prstGeom prst="straightConnector1">
            <a:avLst/>
          </a:prstGeom>
          <a:noFill/>
          <a:ln cap="flat" cmpd="sng" w="9525">
            <a:solidFill>
              <a:srgbClr val="FF0000"/>
            </a:solidFill>
            <a:prstDash val="solid"/>
            <a:round/>
            <a:headEnd len="med" w="med" type="none"/>
            <a:tailEnd len="med" w="med" type="triangle"/>
          </a:ln>
        </p:spPr>
      </p:cxnSp>
      <p:cxnSp>
        <p:nvCxnSpPr>
          <p:cNvPr id="913" name="Google Shape;913;g2e4bc46358b_15_12"/>
          <p:cNvCxnSpPr>
            <a:endCxn id="914" idx="1"/>
          </p:cNvCxnSpPr>
          <p:nvPr/>
        </p:nvCxnSpPr>
        <p:spPr>
          <a:xfrm flipH="1" rot="10800000">
            <a:off x="3001875" y="2022875"/>
            <a:ext cx="1891200" cy="756000"/>
          </a:xfrm>
          <a:prstGeom prst="straightConnector1">
            <a:avLst/>
          </a:prstGeom>
          <a:noFill/>
          <a:ln cap="flat" cmpd="sng" w="9525">
            <a:solidFill>
              <a:srgbClr val="FF0000"/>
            </a:solidFill>
            <a:prstDash val="solid"/>
            <a:round/>
            <a:headEnd len="med" w="med" type="none"/>
            <a:tailEnd len="med" w="med" type="triangle"/>
          </a:ln>
        </p:spPr>
      </p:cxnSp>
      <p:cxnSp>
        <p:nvCxnSpPr>
          <p:cNvPr id="915" name="Google Shape;915;g2e4bc46358b_15_12"/>
          <p:cNvCxnSpPr>
            <a:endCxn id="916" idx="1"/>
          </p:cNvCxnSpPr>
          <p:nvPr/>
        </p:nvCxnSpPr>
        <p:spPr>
          <a:xfrm flipH="1" rot="10800000">
            <a:off x="2775975" y="2568926"/>
            <a:ext cx="2117100" cy="516300"/>
          </a:xfrm>
          <a:prstGeom prst="straightConnector1">
            <a:avLst/>
          </a:prstGeom>
          <a:noFill/>
          <a:ln cap="flat" cmpd="sng" w="9525">
            <a:solidFill>
              <a:srgbClr val="FF0000"/>
            </a:solidFill>
            <a:prstDash val="solid"/>
            <a:round/>
            <a:headEnd len="med" w="med" type="none"/>
            <a:tailEnd len="med" w="med" type="triangle"/>
          </a:ln>
        </p:spPr>
      </p:cxnSp>
      <p:cxnSp>
        <p:nvCxnSpPr>
          <p:cNvPr id="917" name="Google Shape;917;g2e4bc46358b_15_12"/>
          <p:cNvCxnSpPr>
            <a:endCxn id="918" idx="1"/>
          </p:cNvCxnSpPr>
          <p:nvPr/>
        </p:nvCxnSpPr>
        <p:spPr>
          <a:xfrm flipH="1" rot="10800000">
            <a:off x="3303075" y="3060474"/>
            <a:ext cx="1590000" cy="279900"/>
          </a:xfrm>
          <a:prstGeom prst="straightConnector1">
            <a:avLst/>
          </a:prstGeom>
          <a:noFill/>
          <a:ln cap="flat" cmpd="sng" w="9525">
            <a:solidFill>
              <a:srgbClr val="FF0000"/>
            </a:solidFill>
            <a:prstDash val="solid"/>
            <a:round/>
            <a:headEnd len="med" w="med" type="none"/>
            <a:tailEnd len="med" w="med" type="triangle"/>
          </a:ln>
        </p:spPr>
      </p:cxnSp>
      <p:cxnSp>
        <p:nvCxnSpPr>
          <p:cNvPr id="919" name="Google Shape;919;g2e4bc46358b_15_12"/>
          <p:cNvCxnSpPr>
            <a:endCxn id="920" idx="1"/>
          </p:cNvCxnSpPr>
          <p:nvPr/>
        </p:nvCxnSpPr>
        <p:spPr>
          <a:xfrm>
            <a:off x="3623175" y="3544525"/>
            <a:ext cx="1269900" cy="80700"/>
          </a:xfrm>
          <a:prstGeom prst="straightConnector1">
            <a:avLst/>
          </a:prstGeom>
          <a:noFill/>
          <a:ln cap="flat" cmpd="sng" w="9525">
            <a:solidFill>
              <a:srgbClr val="FF0000"/>
            </a:solidFill>
            <a:prstDash val="solid"/>
            <a:round/>
            <a:headEnd len="med" w="med" type="none"/>
            <a:tailEnd len="med" w="med" type="triangle"/>
          </a:ln>
        </p:spPr>
      </p:cxnSp>
      <p:sp>
        <p:nvSpPr>
          <p:cNvPr id="921" name="Google Shape;921;g2e4bc46358b_15_12"/>
          <p:cNvSpPr/>
          <p:nvPr/>
        </p:nvSpPr>
        <p:spPr>
          <a:xfrm>
            <a:off x="4918725" y="3974875"/>
            <a:ext cx="81000" cy="13707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2" name="Google Shape;922;g2e4bc46358b_15_12"/>
          <p:cNvCxnSpPr>
            <a:endCxn id="921" idx="1"/>
          </p:cNvCxnSpPr>
          <p:nvPr/>
        </p:nvCxnSpPr>
        <p:spPr>
          <a:xfrm>
            <a:off x="3047325" y="3538225"/>
            <a:ext cx="1871400" cy="1122000"/>
          </a:xfrm>
          <a:prstGeom prst="straightConnector1">
            <a:avLst/>
          </a:prstGeom>
          <a:noFill/>
          <a:ln cap="flat" cmpd="sng" w="9525">
            <a:solidFill>
              <a:srgbClr val="FF0000"/>
            </a:solidFill>
            <a:prstDash val="solid"/>
            <a:round/>
            <a:headEnd len="med" w="med" type="none"/>
            <a:tailEnd len="med" w="med" type="triangle"/>
          </a:ln>
        </p:spPr>
      </p:cxnSp>
      <p:sp>
        <p:nvSpPr>
          <p:cNvPr id="914" name="Google Shape;914;g2e4bc46358b_15_12"/>
          <p:cNvSpPr/>
          <p:nvPr/>
        </p:nvSpPr>
        <p:spPr>
          <a:xfrm>
            <a:off x="4893075" y="1748375"/>
            <a:ext cx="132300" cy="5490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g2e4bc46358b_15_12"/>
          <p:cNvSpPr/>
          <p:nvPr/>
        </p:nvSpPr>
        <p:spPr>
          <a:xfrm>
            <a:off x="4893075" y="2427026"/>
            <a:ext cx="132300" cy="2838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8" name="Google Shape;918;g2e4bc46358b_15_12"/>
          <p:cNvSpPr/>
          <p:nvPr/>
        </p:nvSpPr>
        <p:spPr>
          <a:xfrm>
            <a:off x="4893075" y="2845374"/>
            <a:ext cx="132300" cy="4302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g2e4bc46358b_15_12"/>
          <p:cNvSpPr/>
          <p:nvPr/>
        </p:nvSpPr>
        <p:spPr>
          <a:xfrm>
            <a:off x="4893075" y="3410125"/>
            <a:ext cx="132300" cy="4302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e4fec5dcae_288_13"/>
          <p:cNvSpPr txBox="1"/>
          <p:nvPr/>
        </p:nvSpPr>
        <p:spPr>
          <a:xfrm>
            <a:off x="2483640" y="0"/>
            <a:ext cx="46800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Syntactic analysis</a:t>
            </a:r>
            <a:endParaRPr b="0" i="0" sz="3600" u="none" cap="none" strike="noStrike">
              <a:solidFill>
                <a:srgbClr val="000000"/>
              </a:solidFill>
              <a:latin typeface="Arial"/>
              <a:ea typeface="Arial"/>
              <a:cs typeface="Arial"/>
              <a:sym typeface="Arial"/>
            </a:endParaRPr>
          </a:p>
        </p:txBody>
      </p:sp>
      <p:sp>
        <p:nvSpPr>
          <p:cNvPr id="192" name="Google Shape;192;g2e4fec5dcae_288_13"/>
          <p:cNvSpPr txBox="1"/>
          <p:nvPr/>
        </p:nvSpPr>
        <p:spPr>
          <a:xfrm>
            <a:off x="1111625" y="1209800"/>
            <a:ext cx="799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1800"/>
              <a:t>AST Node Structure</a:t>
            </a:r>
            <a:endParaRPr b="0" i="0" sz="1600" u="none" cap="none" strike="noStrike">
              <a:solidFill>
                <a:srgbClr val="000000"/>
              </a:solidFill>
              <a:latin typeface="Arial"/>
              <a:ea typeface="Arial"/>
              <a:cs typeface="Arial"/>
              <a:sym typeface="Arial"/>
            </a:endParaRPr>
          </a:p>
        </p:txBody>
      </p:sp>
      <p:pic>
        <p:nvPicPr>
          <p:cNvPr id="193" name="Google Shape;193;g2e4fec5dcae_288_13"/>
          <p:cNvPicPr preferRelativeResize="0"/>
          <p:nvPr/>
        </p:nvPicPr>
        <p:blipFill>
          <a:blip r:embed="rId3">
            <a:alphaModFix/>
          </a:blip>
          <a:stretch>
            <a:fillRect/>
          </a:stretch>
        </p:blipFill>
        <p:spPr>
          <a:xfrm>
            <a:off x="4317150" y="1609875"/>
            <a:ext cx="3982977" cy="4881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g2e4bc46358b_15_35"/>
          <p:cNvPicPr preferRelativeResize="0"/>
          <p:nvPr/>
        </p:nvPicPr>
        <p:blipFill rotWithShape="1">
          <a:blip r:embed="rId3">
            <a:alphaModFix/>
          </a:blip>
          <a:srcRect b="44861" l="0" r="45012" t="36431"/>
          <a:stretch/>
        </p:blipFill>
        <p:spPr>
          <a:xfrm>
            <a:off x="4218700" y="1322875"/>
            <a:ext cx="4647800" cy="3352340"/>
          </a:xfrm>
          <a:prstGeom prst="rect">
            <a:avLst/>
          </a:prstGeom>
          <a:noFill/>
          <a:ln>
            <a:noFill/>
          </a:ln>
        </p:spPr>
      </p:pic>
      <p:sp>
        <p:nvSpPr>
          <p:cNvPr id="928" name="Google Shape;928;g2e4bc46358b_15_35"/>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pic>
        <p:nvPicPr>
          <p:cNvPr id="929" name="Google Shape;929;g2e4bc46358b_15_35"/>
          <p:cNvPicPr preferRelativeResize="0"/>
          <p:nvPr/>
        </p:nvPicPr>
        <p:blipFill>
          <a:blip r:embed="rId4">
            <a:alphaModFix/>
          </a:blip>
          <a:stretch>
            <a:fillRect/>
          </a:stretch>
        </p:blipFill>
        <p:spPr>
          <a:xfrm>
            <a:off x="1576625" y="1322863"/>
            <a:ext cx="2162175" cy="5343525"/>
          </a:xfrm>
          <a:prstGeom prst="rect">
            <a:avLst/>
          </a:prstGeom>
          <a:noFill/>
          <a:ln>
            <a:noFill/>
          </a:ln>
        </p:spPr>
      </p:pic>
      <p:sp>
        <p:nvSpPr>
          <p:cNvPr id="930" name="Google Shape;930;g2e4bc46358b_15_35"/>
          <p:cNvSpPr txBox="1"/>
          <p:nvPr/>
        </p:nvSpPr>
        <p:spPr>
          <a:xfrm>
            <a:off x="4390975" y="5564350"/>
            <a:ext cx="4004400" cy="119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Code Generated in function main</a:t>
            </a:r>
            <a:endParaRPr sz="1800"/>
          </a:p>
        </p:txBody>
      </p:sp>
      <p:sp>
        <p:nvSpPr>
          <p:cNvPr id="931" name="Google Shape;931;g2e4bc46358b_15_35"/>
          <p:cNvSpPr/>
          <p:nvPr/>
        </p:nvSpPr>
        <p:spPr>
          <a:xfrm>
            <a:off x="1773025" y="3277275"/>
            <a:ext cx="1921800" cy="617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2" name="Google Shape;932;g2e4bc46358b_15_35"/>
          <p:cNvCxnSpPr>
            <a:endCxn id="933" idx="1"/>
          </p:cNvCxnSpPr>
          <p:nvPr/>
        </p:nvCxnSpPr>
        <p:spPr>
          <a:xfrm flipH="1" rot="10800000">
            <a:off x="2932375" y="2611247"/>
            <a:ext cx="1458600" cy="726300"/>
          </a:xfrm>
          <a:prstGeom prst="straightConnector1">
            <a:avLst/>
          </a:prstGeom>
          <a:noFill/>
          <a:ln cap="flat" cmpd="sng" w="9525">
            <a:solidFill>
              <a:srgbClr val="FF0000"/>
            </a:solidFill>
            <a:prstDash val="solid"/>
            <a:round/>
            <a:headEnd len="med" w="med" type="none"/>
            <a:tailEnd len="med" w="med" type="triangle"/>
          </a:ln>
        </p:spPr>
      </p:cxnSp>
      <p:sp>
        <p:nvSpPr>
          <p:cNvPr id="933" name="Google Shape;933;g2e4bc46358b_15_35"/>
          <p:cNvSpPr/>
          <p:nvPr/>
        </p:nvSpPr>
        <p:spPr>
          <a:xfrm>
            <a:off x="4390975" y="1775447"/>
            <a:ext cx="132300" cy="16716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g2e4bc46358b_15_35"/>
          <p:cNvSpPr/>
          <p:nvPr/>
        </p:nvSpPr>
        <p:spPr>
          <a:xfrm>
            <a:off x="4390975" y="3446949"/>
            <a:ext cx="132300" cy="11556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5" name="Google Shape;935;g2e4bc46358b_15_35"/>
          <p:cNvCxnSpPr>
            <a:endCxn id="934" idx="1"/>
          </p:cNvCxnSpPr>
          <p:nvPr/>
        </p:nvCxnSpPr>
        <p:spPr>
          <a:xfrm>
            <a:off x="2803975" y="3810249"/>
            <a:ext cx="1587000" cy="214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g2e4bc46358b_15_60"/>
          <p:cNvPicPr preferRelativeResize="0"/>
          <p:nvPr/>
        </p:nvPicPr>
        <p:blipFill rotWithShape="1">
          <a:blip r:embed="rId3">
            <a:alphaModFix/>
          </a:blip>
          <a:srcRect b="26487" l="0" r="38313" t="54005"/>
          <a:stretch/>
        </p:blipFill>
        <p:spPr>
          <a:xfrm>
            <a:off x="4390975" y="1417075"/>
            <a:ext cx="4422149" cy="3033651"/>
          </a:xfrm>
          <a:prstGeom prst="rect">
            <a:avLst/>
          </a:prstGeom>
          <a:noFill/>
          <a:ln>
            <a:noFill/>
          </a:ln>
        </p:spPr>
      </p:pic>
      <p:sp>
        <p:nvSpPr>
          <p:cNvPr id="941" name="Google Shape;941;g2e4bc46358b_15_6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pic>
        <p:nvPicPr>
          <p:cNvPr id="942" name="Google Shape;942;g2e4bc46358b_15_60"/>
          <p:cNvPicPr preferRelativeResize="0"/>
          <p:nvPr/>
        </p:nvPicPr>
        <p:blipFill rotWithShape="1">
          <a:blip r:embed="rId4">
            <a:alphaModFix/>
          </a:blip>
          <a:srcRect b="0" l="0" r="0" t="53611"/>
          <a:stretch/>
        </p:blipFill>
        <p:spPr>
          <a:xfrm>
            <a:off x="1596675" y="1548768"/>
            <a:ext cx="2162175" cy="2478750"/>
          </a:xfrm>
          <a:prstGeom prst="rect">
            <a:avLst/>
          </a:prstGeom>
          <a:noFill/>
          <a:ln>
            <a:noFill/>
          </a:ln>
        </p:spPr>
      </p:pic>
      <p:sp>
        <p:nvSpPr>
          <p:cNvPr id="943" name="Google Shape;943;g2e4bc46358b_15_60"/>
          <p:cNvSpPr txBox="1"/>
          <p:nvPr/>
        </p:nvSpPr>
        <p:spPr>
          <a:xfrm>
            <a:off x="4390975" y="5564350"/>
            <a:ext cx="4004400" cy="119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Code Generated in function foo</a:t>
            </a:r>
            <a:endParaRPr sz="1800"/>
          </a:p>
        </p:txBody>
      </p:sp>
      <p:cxnSp>
        <p:nvCxnSpPr>
          <p:cNvPr id="944" name="Google Shape;944;g2e4bc46358b_15_60"/>
          <p:cNvCxnSpPr>
            <a:endCxn id="945" idx="1"/>
          </p:cNvCxnSpPr>
          <p:nvPr/>
        </p:nvCxnSpPr>
        <p:spPr>
          <a:xfrm flipH="1" rot="10800000">
            <a:off x="2406450" y="2060351"/>
            <a:ext cx="2099400" cy="645000"/>
          </a:xfrm>
          <a:prstGeom prst="straightConnector1">
            <a:avLst/>
          </a:prstGeom>
          <a:noFill/>
          <a:ln cap="flat" cmpd="sng" w="9525">
            <a:solidFill>
              <a:srgbClr val="FF0000"/>
            </a:solidFill>
            <a:prstDash val="solid"/>
            <a:round/>
            <a:headEnd len="med" w="med" type="none"/>
            <a:tailEnd len="med" w="med" type="triangle"/>
          </a:ln>
        </p:spPr>
      </p:cxnSp>
      <p:cxnSp>
        <p:nvCxnSpPr>
          <p:cNvPr id="946" name="Google Shape;946;g2e4bc46358b_15_60"/>
          <p:cNvCxnSpPr/>
          <p:nvPr/>
        </p:nvCxnSpPr>
        <p:spPr>
          <a:xfrm flipH="1" rot="10800000">
            <a:off x="2750425" y="1760100"/>
            <a:ext cx="1841700" cy="674700"/>
          </a:xfrm>
          <a:prstGeom prst="straightConnector1">
            <a:avLst/>
          </a:prstGeom>
          <a:noFill/>
          <a:ln cap="flat" cmpd="sng" w="9525">
            <a:solidFill>
              <a:srgbClr val="FF0000"/>
            </a:solidFill>
            <a:prstDash val="solid"/>
            <a:round/>
            <a:headEnd len="med" w="med" type="none"/>
            <a:tailEnd len="med" w="med" type="triangle"/>
          </a:ln>
        </p:spPr>
      </p:cxnSp>
      <p:sp>
        <p:nvSpPr>
          <p:cNvPr id="945" name="Google Shape;945;g2e4bc46358b_15_60"/>
          <p:cNvSpPr/>
          <p:nvPr/>
        </p:nvSpPr>
        <p:spPr>
          <a:xfrm>
            <a:off x="4505850" y="1885301"/>
            <a:ext cx="132300" cy="3501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47" name="Google Shape;947;g2e4bc46358b_15_60"/>
          <p:cNvCxnSpPr>
            <a:endCxn id="948" idx="1"/>
          </p:cNvCxnSpPr>
          <p:nvPr/>
        </p:nvCxnSpPr>
        <p:spPr>
          <a:xfrm flipH="1" rot="10800000">
            <a:off x="2553175" y="2637576"/>
            <a:ext cx="1993800" cy="73500"/>
          </a:xfrm>
          <a:prstGeom prst="straightConnector1">
            <a:avLst/>
          </a:prstGeom>
          <a:noFill/>
          <a:ln cap="flat" cmpd="sng" w="9525">
            <a:solidFill>
              <a:srgbClr val="FF0000"/>
            </a:solidFill>
            <a:prstDash val="solid"/>
            <a:round/>
            <a:headEnd len="med" w="med" type="none"/>
            <a:tailEnd len="med" w="med" type="triangle"/>
          </a:ln>
        </p:spPr>
      </p:cxnSp>
      <p:sp>
        <p:nvSpPr>
          <p:cNvPr id="948" name="Google Shape;948;g2e4bc46358b_15_60"/>
          <p:cNvSpPr/>
          <p:nvPr/>
        </p:nvSpPr>
        <p:spPr>
          <a:xfrm>
            <a:off x="4546975" y="2462526"/>
            <a:ext cx="132300" cy="3501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g2e4bc46358b_15_60"/>
          <p:cNvSpPr/>
          <p:nvPr/>
        </p:nvSpPr>
        <p:spPr>
          <a:xfrm>
            <a:off x="4546975" y="3173051"/>
            <a:ext cx="132300" cy="3501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50" name="Google Shape;950;g2e4bc46358b_15_60"/>
          <p:cNvCxnSpPr>
            <a:endCxn id="949" idx="1"/>
          </p:cNvCxnSpPr>
          <p:nvPr/>
        </p:nvCxnSpPr>
        <p:spPr>
          <a:xfrm>
            <a:off x="2857375" y="2829401"/>
            <a:ext cx="1689600" cy="518700"/>
          </a:xfrm>
          <a:prstGeom prst="straightConnector1">
            <a:avLst/>
          </a:prstGeom>
          <a:noFill/>
          <a:ln cap="flat" cmpd="sng" w="9525">
            <a:solidFill>
              <a:srgbClr val="FF0000"/>
            </a:solidFill>
            <a:prstDash val="solid"/>
            <a:round/>
            <a:headEnd len="med" w="med" type="none"/>
            <a:tailEnd len="med" w="med" type="triangle"/>
          </a:ln>
        </p:spPr>
      </p:cxnSp>
      <p:sp>
        <p:nvSpPr>
          <p:cNvPr id="951" name="Google Shape;951;g2e4bc46358b_15_60"/>
          <p:cNvSpPr/>
          <p:nvPr/>
        </p:nvSpPr>
        <p:spPr>
          <a:xfrm>
            <a:off x="4505850" y="3523150"/>
            <a:ext cx="132300" cy="8844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52" name="Google Shape;952;g2e4bc46358b_15_60"/>
          <p:cNvCxnSpPr>
            <a:endCxn id="951" idx="1"/>
          </p:cNvCxnSpPr>
          <p:nvPr/>
        </p:nvCxnSpPr>
        <p:spPr>
          <a:xfrm>
            <a:off x="3102750" y="3028450"/>
            <a:ext cx="1403100" cy="936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g2e4bc46358b_15_78"/>
          <p:cNvPicPr preferRelativeResize="0"/>
          <p:nvPr/>
        </p:nvPicPr>
        <p:blipFill rotWithShape="1">
          <a:blip r:embed="rId3">
            <a:alphaModFix/>
          </a:blip>
          <a:srcRect b="0" l="0" r="0" t="53611"/>
          <a:stretch/>
        </p:blipFill>
        <p:spPr>
          <a:xfrm>
            <a:off x="1596675" y="1548768"/>
            <a:ext cx="2162175" cy="2478750"/>
          </a:xfrm>
          <a:prstGeom prst="rect">
            <a:avLst/>
          </a:prstGeom>
          <a:noFill/>
          <a:ln>
            <a:noFill/>
          </a:ln>
        </p:spPr>
      </p:pic>
      <p:pic>
        <p:nvPicPr>
          <p:cNvPr id="958" name="Google Shape;958;g2e4bc46358b_15_78"/>
          <p:cNvPicPr preferRelativeResize="0"/>
          <p:nvPr/>
        </p:nvPicPr>
        <p:blipFill rotWithShape="1">
          <a:blip r:embed="rId4">
            <a:alphaModFix/>
          </a:blip>
          <a:srcRect b="0" l="0" r="41585" t="76721"/>
          <a:stretch/>
        </p:blipFill>
        <p:spPr>
          <a:xfrm>
            <a:off x="4390975" y="1362343"/>
            <a:ext cx="4638705" cy="3918950"/>
          </a:xfrm>
          <a:prstGeom prst="rect">
            <a:avLst/>
          </a:prstGeom>
          <a:noFill/>
          <a:ln>
            <a:noFill/>
          </a:ln>
        </p:spPr>
      </p:pic>
      <p:sp>
        <p:nvSpPr>
          <p:cNvPr id="959" name="Google Shape;959;g2e4bc46358b_15_78"/>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Code Generation</a:t>
            </a:r>
            <a:endParaRPr b="0" i="0" sz="3600" u="none" cap="none" strike="noStrike">
              <a:solidFill>
                <a:srgbClr val="000000"/>
              </a:solidFill>
              <a:latin typeface="Arial"/>
              <a:ea typeface="Arial"/>
              <a:cs typeface="Arial"/>
              <a:sym typeface="Arial"/>
            </a:endParaRPr>
          </a:p>
        </p:txBody>
      </p:sp>
      <p:sp>
        <p:nvSpPr>
          <p:cNvPr id="960" name="Google Shape;960;g2e4bc46358b_15_78"/>
          <p:cNvSpPr txBox="1"/>
          <p:nvPr/>
        </p:nvSpPr>
        <p:spPr>
          <a:xfrm>
            <a:off x="4390975" y="5564350"/>
            <a:ext cx="4004400" cy="119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Code Generated in function foo</a:t>
            </a:r>
            <a:endParaRPr sz="1800"/>
          </a:p>
        </p:txBody>
      </p:sp>
      <p:sp>
        <p:nvSpPr>
          <p:cNvPr id="961" name="Google Shape;961;g2e4bc46358b_15_78"/>
          <p:cNvSpPr/>
          <p:nvPr/>
        </p:nvSpPr>
        <p:spPr>
          <a:xfrm>
            <a:off x="4546975" y="1529675"/>
            <a:ext cx="132300" cy="16578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2" name="Google Shape;962;g2e4bc46358b_15_78"/>
          <p:cNvSpPr/>
          <p:nvPr/>
        </p:nvSpPr>
        <p:spPr>
          <a:xfrm>
            <a:off x="4546975" y="3387300"/>
            <a:ext cx="132300" cy="10215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63" name="Google Shape;963;g2e4bc46358b_15_78"/>
          <p:cNvCxnSpPr>
            <a:endCxn id="962" idx="1"/>
          </p:cNvCxnSpPr>
          <p:nvPr/>
        </p:nvCxnSpPr>
        <p:spPr>
          <a:xfrm>
            <a:off x="3028075" y="3757650"/>
            <a:ext cx="1518900" cy="140400"/>
          </a:xfrm>
          <a:prstGeom prst="straightConnector1">
            <a:avLst/>
          </a:prstGeom>
          <a:noFill/>
          <a:ln cap="flat" cmpd="sng" w="9525">
            <a:solidFill>
              <a:srgbClr val="FF0000"/>
            </a:solidFill>
            <a:prstDash val="solid"/>
            <a:round/>
            <a:headEnd len="med" w="med" type="none"/>
            <a:tailEnd len="med" w="med" type="triangle"/>
          </a:ln>
        </p:spPr>
      </p:cxnSp>
      <p:cxnSp>
        <p:nvCxnSpPr>
          <p:cNvPr id="964" name="Google Shape;964;g2e4bc46358b_15_78"/>
          <p:cNvCxnSpPr>
            <a:endCxn id="961" idx="1"/>
          </p:cNvCxnSpPr>
          <p:nvPr/>
        </p:nvCxnSpPr>
        <p:spPr>
          <a:xfrm flipH="1" rot="10800000">
            <a:off x="3104875" y="2358575"/>
            <a:ext cx="1442100" cy="873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8" name="Shape 968"/>
        <p:cNvGrpSpPr/>
        <p:nvPr/>
      </p:nvGrpSpPr>
      <p:grpSpPr>
        <a:xfrm>
          <a:off x="0" y="0"/>
          <a:ext cx="0" cy="0"/>
          <a:chOff x="0" y="0"/>
          <a:chExt cx="0" cy="0"/>
        </a:xfrm>
      </p:grpSpPr>
      <p:sp>
        <p:nvSpPr>
          <p:cNvPr id="969" name="Google Shape;969;g2e4bc46358b_11_40"/>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2658">
              <a:solidFill>
                <a:srgbClr val="373E48"/>
              </a:solidFill>
              <a:latin typeface="Corbel"/>
              <a:ea typeface="Corbel"/>
              <a:cs typeface="Corbel"/>
              <a:sym typeface="Corbel"/>
            </a:endParaRPr>
          </a:p>
        </p:txBody>
      </p:sp>
      <p:sp>
        <p:nvSpPr>
          <p:cNvPr id="970" name="Google Shape;970;g2e4bc46358b_11_40"/>
          <p:cNvSpPr txBox="1"/>
          <p:nvPr/>
        </p:nvSpPr>
        <p:spPr>
          <a:xfrm>
            <a:off x="1218100" y="1555000"/>
            <a:ext cx="7824300" cy="16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Token Parsing in Assembler</a:t>
            </a:r>
            <a:endParaRPr sz="2000"/>
          </a:p>
          <a:p>
            <a:pPr indent="0" lvl="0" marL="457200" rtl="0" algn="l">
              <a:spcBef>
                <a:spcPts val="0"/>
              </a:spcBef>
              <a:spcAft>
                <a:spcPts val="0"/>
              </a:spcAft>
              <a:buNone/>
            </a:pPr>
            <a:r>
              <a:t/>
            </a:r>
            <a:endParaRPr sz="1800"/>
          </a:p>
        </p:txBody>
      </p:sp>
      <p:sp>
        <p:nvSpPr>
          <p:cNvPr id="971" name="Google Shape;971;g2e4bc46358b_11_40"/>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972" name="Google Shape;972;g2e4bc46358b_11_40"/>
          <p:cNvPicPr preferRelativeResize="0"/>
          <p:nvPr/>
        </p:nvPicPr>
        <p:blipFill>
          <a:blip r:embed="rId4">
            <a:alphaModFix/>
          </a:blip>
          <a:stretch>
            <a:fillRect/>
          </a:stretch>
        </p:blipFill>
        <p:spPr>
          <a:xfrm>
            <a:off x="1218100" y="2462100"/>
            <a:ext cx="2275897" cy="3277300"/>
          </a:xfrm>
          <a:prstGeom prst="rect">
            <a:avLst/>
          </a:prstGeom>
          <a:noFill/>
          <a:ln>
            <a:noFill/>
          </a:ln>
        </p:spPr>
      </p:pic>
      <p:pic>
        <p:nvPicPr>
          <p:cNvPr id="973" name="Google Shape;973;g2e4bc46358b_11_40"/>
          <p:cNvPicPr preferRelativeResize="0"/>
          <p:nvPr/>
        </p:nvPicPr>
        <p:blipFill>
          <a:blip r:embed="rId5">
            <a:alphaModFix/>
          </a:blip>
          <a:stretch>
            <a:fillRect/>
          </a:stretch>
        </p:blipFill>
        <p:spPr>
          <a:xfrm>
            <a:off x="3593575" y="2462100"/>
            <a:ext cx="5448700" cy="3277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7" name="Shape 977"/>
        <p:cNvGrpSpPr/>
        <p:nvPr/>
      </p:nvGrpSpPr>
      <p:grpSpPr>
        <a:xfrm>
          <a:off x="0" y="0"/>
          <a:ext cx="0" cy="0"/>
          <a:chOff x="0" y="0"/>
          <a:chExt cx="0" cy="0"/>
        </a:xfrm>
      </p:grpSpPr>
      <p:sp>
        <p:nvSpPr>
          <p:cNvPr id="978" name="Google Shape;978;g2e4bc46358b_11_51"/>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2658">
              <a:solidFill>
                <a:srgbClr val="373E48"/>
              </a:solidFill>
              <a:latin typeface="Corbel"/>
              <a:ea typeface="Corbel"/>
              <a:cs typeface="Corbel"/>
              <a:sym typeface="Corbel"/>
            </a:endParaRPr>
          </a:p>
        </p:txBody>
      </p:sp>
      <p:sp>
        <p:nvSpPr>
          <p:cNvPr id="979" name="Google Shape;979;g2e4bc46358b_11_51"/>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pic>
        <p:nvPicPr>
          <p:cNvPr id="980" name="Google Shape;980;g2e4bc46358b_11_51"/>
          <p:cNvPicPr preferRelativeResize="0"/>
          <p:nvPr/>
        </p:nvPicPr>
        <p:blipFill>
          <a:blip r:embed="rId4">
            <a:alphaModFix/>
          </a:blip>
          <a:stretch>
            <a:fillRect/>
          </a:stretch>
        </p:blipFill>
        <p:spPr>
          <a:xfrm>
            <a:off x="1218100" y="3720150"/>
            <a:ext cx="3456900" cy="1318161"/>
          </a:xfrm>
          <a:prstGeom prst="rect">
            <a:avLst/>
          </a:prstGeom>
          <a:noFill/>
          <a:ln>
            <a:noFill/>
          </a:ln>
        </p:spPr>
      </p:pic>
      <p:pic>
        <p:nvPicPr>
          <p:cNvPr id="981" name="Google Shape;981;g2e4bc46358b_11_51"/>
          <p:cNvPicPr preferRelativeResize="0"/>
          <p:nvPr/>
        </p:nvPicPr>
        <p:blipFill>
          <a:blip r:embed="rId5">
            <a:alphaModFix/>
          </a:blip>
          <a:stretch>
            <a:fillRect/>
          </a:stretch>
        </p:blipFill>
        <p:spPr>
          <a:xfrm>
            <a:off x="4741075" y="2802500"/>
            <a:ext cx="4301325" cy="2894250"/>
          </a:xfrm>
          <a:prstGeom prst="rect">
            <a:avLst/>
          </a:prstGeom>
          <a:noFill/>
          <a:ln>
            <a:noFill/>
          </a:ln>
        </p:spPr>
      </p:pic>
      <p:sp>
        <p:nvSpPr>
          <p:cNvPr id="982" name="Google Shape;982;g2e4bc46358b_11_51"/>
          <p:cNvSpPr txBox="1"/>
          <p:nvPr/>
        </p:nvSpPr>
        <p:spPr>
          <a:xfrm>
            <a:off x="1218100" y="1555000"/>
            <a:ext cx="7824300" cy="16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Symbol Table and Intermediate Representation</a:t>
            </a:r>
            <a:endParaRPr b="1" sz="2000"/>
          </a:p>
          <a:p>
            <a:pPr indent="0" lvl="0" marL="0" rtl="0" algn="l">
              <a:spcBef>
                <a:spcPts val="0"/>
              </a:spcBef>
              <a:spcAft>
                <a:spcPts val="0"/>
              </a:spcAft>
              <a:buNone/>
            </a:pPr>
            <a:r>
              <a:t/>
            </a:r>
            <a:endParaRPr b="1" sz="2000"/>
          </a:p>
          <a:p>
            <a:pPr indent="0" lvl="0" marL="457200" rtl="0" algn="l">
              <a:spcBef>
                <a:spcPts val="0"/>
              </a:spcBef>
              <a:spcAft>
                <a:spcPts val="0"/>
              </a:spcAft>
              <a:buNone/>
            </a:pPr>
            <a:r>
              <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6" name="Shape 986"/>
        <p:cNvGrpSpPr/>
        <p:nvPr/>
      </p:nvGrpSpPr>
      <p:grpSpPr>
        <a:xfrm>
          <a:off x="0" y="0"/>
          <a:ext cx="0" cy="0"/>
          <a:chOff x="0" y="0"/>
          <a:chExt cx="0" cy="0"/>
        </a:xfrm>
      </p:grpSpPr>
      <p:sp>
        <p:nvSpPr>
          <p:cNvPr id="987" name="Google Shape;987;g2e4bc46358b_11_72"/>
          <p:cNvSpPr txBox="1"/>
          <p:nvPr/>
        </p:nvSpPr>
        <p:spPr>
          <a:xfrm>
            <a:off x="2407450" y="0"/>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Assembler </a:t>
            </a:r>
            <a:endParaRPr sz="2658">
              <a:solidFill>
                <a:srgbClr val="373E48"/>
              </a:solidFill>
              <a:latin typeface="Corbel"/>
              <a:ea typeface="Corbel"/>
              <a:cs typeface="Corbel"/>
              <a:sym typeface="Corbel"/>
            </a:endParaRPr>
          </a:p>
        </p:txBody>
      </p:sp>
      <p:sp>
        <p:nvSpPr>
          <p:cNvPr id="988" name="Google Shape;988;g2e4bc46358b_11_72"/>
          <p:cNvSpPr txBox="1"/>
          <p:nvPr/>
        </p:nvSpPr>
        <p:spPr>
          <a:xfrm>
            <a:off x="4146675" y="2581725"/>
            <a:ext cx="3000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1134"/>
              </a:spcBef>
              <a:spcAft>
                <a:spcPts val="0"/>
              </a:spcAft>
              <a:buNone/>
            </a:pPr>
            <a:r>
              <a:t/>
            </a:r>
            <a:endParaRPr/>
          </a:p>
        </p:txBody>
      </p:sp>
      <p:sp>
        <p:nvSpPr>
          <p:cNvPr id="989" name="Google Shape;989;g2e4bc46358b_11_72"/>
          <p:cNvSpPr txBox="1"/>
          <p:nvPr/>
        </p:nvSpPr>
        <p:spPr>
          <a:xfrm>
            <a:off x="1218100" y="1555000"/>
            <a:ext cx="7824300" cy="16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Code Generation in Hexadecimal and Conversion to Binary Code in .coe format</a:t>
            </a:r>
            <a:endParaRPr b="1" sz="2000"/>
          </a:p>
          <a:p>
            <a:pPr indent="0" lvl="0" marL="0" rtl="0" algn="l">
              <a:spcBef>
                <a:spcPts val="0"/>
              </a:spcBef>
              <a:spcAft>
                <a:spcPts val="0"/>
              </a:spcAft>
              <a:buNone/>
            </a:pPr>
            <a:r>
              <a:t/>
            </a:r>
            <a:endParaRPr b="1" sz="2000"/>
          </a:p>
          <a:p>
            <a:pPr indent="0" lvl="0" marL="457200" rtl="0" algn="l">
              <a:spcBef>
                <a:spcPts val="0"/>
              </a:spcBef>
              <a:spcAft>
                <a:spcPts val="0"/>
              </a:spcAft>
              <a:buNone/>
            </a:pPr>
            <a:r>
              <a:t/>
            </a:r>
            <a:endParaRPr sz="1800"/>
          </a:p>
        </p:txBody>
      </p:sp>
      <p:pic>
        <p:nvPicPr>
          <p:cNvPr id="990" name="Google Shape;990;g2e4bc46358b_11_72"/>
          <p:cNvPicPr preferRelativeResize="0"/>
          <p:nvPr/>
        </p:nvPicPr>
        <p:blipFill>
          <a:blip r:embed="rId4">
            <a:alphaModFix/>
          </a:blip>
          <a:stretch>
            <a:fillRect/>
          </a:stretch>
        </p:blipFill>
        <p:spPr>
          <a:xfrm>
            <a:off x="1916725" y="3129775"/>
            <a:ext cx="1912011" cy="2696150"/>
          </a:xfrm>
          <a:prstGeom prst="rect">
            <a:avLst/>
          </a:prstGeom>
          <a:noFill/>
          <a:ln>
            <a:noFill/>
          </a:ln>
        </p:spPr>
      </p:pic>
      <p:pic>
        <p:nvPicPr>
          <p:cNvPr id="991" name="Google Shape;991;g2e4bc46358b_11_72"/>
          <p:cNvPicPr preferRelativeResize="0"/>
          <p:nvPr/>
        </p:nvPicPr>
        <p:blipFill>
          <a:blip r:embed="rId5">
            <a:alphaModFix/>
          </a:blip>
          <a:stretch>
            <a:fillRect/>
          </a:stretch>
        </p:blipFill>
        <p:spPr>
          <a:xfrm>
            <a:off x="5153500" y="2829626"/>
            <a:ext cx="3151300" cy="2996300"/>
          </a:xfrm>
          <a:prstGeom prst="rect">
            <a:avLst/>
          </a:prstGeom>
          <a:noFill/>
          <a:ln>
            <a:noFill/>
          </a:ln>
        </p:spPr>
      </p:pic>
      <p:sp>
        <p:nvSpPr>
          <p:cNvPr id="992" name="Google Shape;992;g2e4bc46358b_11_72"/>
          <p:cNvSpPr txBox="1"/>
          <p:nvPr/>
        </p:nvSpPr>
        <p:spPr>
          <a:xfrm>
            <a:off x="1931175" y="5886275"/>
            <a:ext cx="188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Hex File</a:t>
            </a:r>
            <a:endParaRPr sz="1200"/>
          </a:p>
        </p:txBody>
      </p:sp>
      <p:sp>
        <p:nvSpPr>
          <p:cNvPr id="993" name="Google Shape;993;g2e4bc46358b_11_72"/>
          <p:cNvSpPr txBox="1"/>
          <p:nvPr/>
        </p:nvSpPr>
        <p:spPr>
          <a:xfrm>
            <a:off x="5153500" y="5886275"/>
            <a:ext cx="315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COE File</a:t>
            </a: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e52a0f899a_18_0"/>
          <p:cNvSpPr txBox="1"/>
          <p:nvPr/>
        </p:nvSpPr>
        <p:spPr>
          <a:xfrm>
            <a:off x="2552700" y="3164425"/>
            <a:ext cx="4843500" cy="1196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373E48"/>
                </a:solidFill>
                <a:latin typeface="Corbel"/>
                <a:ea typeface="Corbel"/>
                <a:cs typeface="Corbel"/>
                <a:sym typeface="Corbel"/>
              </a:rPr>
              <a:t>Live Demo</a:t>
            </a:r>
            <a:endParaRPr sz="2658">
              <a:solidFill>
                <a:srgbClr val="373E48"/>
              </a:solidFill>
              <a:latin typeface="Corbel"/>
              <a:ea typeface="Corbel"/>
              <a:cs typeface="Corbel"/>
              <a:sym typeface="Corbe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2e4af661019_0_16"/>
          <p:cNvSpPr txBox="1"/>
          <p:nvPr/>
        </p:nvSpPr>
        <p:spPr>
          <a:xfrm>
            <a:off x="1107000" y="3835800"/>
            <a:ext cx="7577400" cy="1469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04" name="Google Shape;1004;g2e4af661019_0_16"/>
          <p:cNvSpPr txBox="1"/>
          <p:nvPr/>
        </p:nvSpPr>
        <p:spPr>
          <a:xfrm>
            <a:off x="1107000" y="1830300"/>
            <a:ext cx="7577400" cy="864600"/>
          </a:xfrm>
          <a:prstGeom prst="rect">
            <a:avLst/>
          </a:prstGeom>
          <a:solidFill>
            <a:srgbClr val="FFFFFF">
              <a:alpha val="64709"/>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e4af661019_0_16"/>
          <p:cNvSpPr/>
          <p:nvPr/>
        </p:nvSpPr>
        <p:spPr>
          <a:xfrm>
            <a:off x="1502075" y="2047954"/>
            <a:ext cx="6652800" cy="429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Clr>
                <a:srgbClr val="000000"/>
              </a:buClr>
              <a:buSzPts val="2100"/>
              <a:buFont typeface="Arial"/>
              <a:buNone/>
            </a:pPr>
            <a:r>
              <a:rPr b="1" i="1" lang="en-US" sz="3300" u="none" cap="none" strike="noStrike">
                <a:solidFill>
                  <a:srgbClr val="000000"/>
                </a:solidFill>
                <a:latin typeface="Calibri"/>
                <a:ea typeface="Calibri"/>
                <a:cs typeface="Calibri"/>
                <a:sym typeface="Calibri"/>
              </a:rPr>
              <a:t>Thank you for your attention !</a:t>
            </a:r>
            <a:endParaRPr b="0" i="0" sz="33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